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30" r:id="rId3"/>
    <p:sldId id="331" r:id="rId4"/>
    <p:sldId id="332" r:id="rId5"/>
    <p:sldId id="262" r:id="rId6"/>
    <p:sldId id="263" r:id="rId7"/>
    <p:sldId id="264" r:id="rId8"/>
    <p:sldId id="266" r:id="rId9"/>
    <p:sldId id="265" r:id="rId10"/>
    <p:sldId id="276" r:id="rId11"/>
    <p:sldId id="303" r:id="rId12"/>
    <p:sldId id="293" r:id="rId13"/>
    <p:sldId id="337" r:id="rId14"/>
    <p:sldId id="269" r:id="rId15"/>
    <p:sldId id="338" r:id="rId16"/>
    <p:sldId id="339" r:id="rId17"/>
    <p:sldId id="349" r:id="rId18"/>
    <p:sldId id="350" r:id="rId19"/>
    <p:sldId id="333" r:id="rId20"/>
    <p:sldId id="334" r:id="rId21"/>
    <p:sldId id="340" r:id="rId22"/>
    <p:sldId id="341" r:id="rId23"/>
    <p:sldId id="342" r:id="rId24"/>
    <p:sldId id="343" r:id="rId25"/>
    <p:sldId id="344" r:id="rId26"/>
    <p:sldId id="345" r:id="rId27"/>
    <p:sldId id="346" r:id="rId28"/>
    <p:sldId id="347" r:id="rId29"/>
    <p:sldId id="348" r:id="rId30"/>
    <p:sldId id="352" r:id="rId31"/>
    <p:sldId id="353" r:id="rId32"/>
    <p:sldId id="354" r:id="rId33"/>
    <p:sldId id="360" r:id="rId34"/>
    <p:sldId id="361" r:id="rId35"/>
    <p:sldId id="355" r:id="rId36"/>
    <p:sldId id="356" r:id="rId37"/>
    <p:sldId id="357" r:id="rId38"/>
    <p:sldId id="358" r:id="rId39"/>
    <p:sldId id="274" r:id="rId40"/>
    <p:sldId id="362" r:id="rId41"/>
  </p:sldIdLst>
  <p:sldSz cx="12192000" cy="6858000"/>
  <p:notesSz cx="6858000" cy="9144000"/>
  <p:defaultTextStyle>
    <a:defPPr>
      <a:defRPr lang="en-M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76"/>
  </p:normalViewPr>
  <p:slideViewPr>
    <p:cSldViewPr snapToGrid="0">
      <p:cViewPr varScale="1">
        <p:scale>
          <a:sx n="121" d="100"/>
          <a:sy n="121" d="100"/>
        </p:scale>
        <p:origin x="20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A25CA-7F1A-7940-96A5-044A1F7AB87A}" type="datetimeFigureOut">
              <a:rPr lang="en-MA" smtClean="0"/>
              <a:t>23/8/2023</a:t>
            </a:fld>
            <a:endParaRPr lang="en-M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50608A-EA8A-B846-9985-1BB5104533F5}" type="slidenum">
              <a:rPr lang="en-MA" smtClean="0"/>
              <a:t>‹#›</a:t>
            </a:fld>
            <a:endParaRPr lang="en-MA"/>
          </a:p>
        </p:txBody>
      </p:sp>
    </p:spTree>
    <p:extLst>
      <p:ext uri="{BB962C8B-B14F-4D97-AF65-F5344CB8AC3E}">
        <p14:creationId xmlns:p14="http://schemas.microsoft.com/office/powerpoint/2010/main" val="415193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908571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8D7-DF80-DA6D-7507-C0E775CDBD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MA"/>
          </a:p>
        </p:txBody>
      </p:sp>
      <p:sp>
        <p:nvSpPr>
          <p:cNvPr id="3" name="Subtitle 2">
            <a:extLst>
              <a:ext uri="{FF2B5EF4-FFF2-40B4-BE49-F238E27FC236}">
                <a16:creationId xmlns:a16="http://schemas.microsoft.com/office/drawing/2014/main" id="{5913875E-5B02-1514-D6E9-8A67851AA8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MA"/>
          </a:p>
        </p:txBody>
      </p:sp>
      <p:sp>
        <p:nvSpPr>
          <p:cNvPr id="4" name="Date Placeholder 3">
            <a:extLst>
              <a:ext uri="{FF2B5EF4-FFF2-40B4-BE49-F238E27FC236}">
                <a16:creationId xmlns:a16="http://schemas.microsoft.com/office/drawing/2014/main" id="{60595372-7285-91FA-9272-DB85A757EA0A}"/>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5" name="Footer Placeholder 4">
            <a:extLst>
              <a:ext uri="{FF2B5EF4-FFF2-40B4-BE49-F238E27FC236}">
                <a16:creationId xmlns:a16="http://schemas.microsoft.com/office/drawing/2014/main" id="{777EF3BC-4991-A602-56F5-15FC90E3ED5C}"/>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447833C3-2E89-8D76-2445-BFC2B8CD5EF9}"/>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1995366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36BA-F752-A6AE-2EC5-A815EB47AE35}"/>
              </a:ext>
            </a:extLst>
          </p:cNvPr>
          <p:cNvSpPr>
            <a:spLocks noGrp="1"/>
          </p:cNvSpPr>
          <p:nvPr>
            <p:ph type="title"/>
          </p:nvPr>
        </p:nvSpPr>
        <p:spPr/>
        <p:txBody>
          <a:bodyPr/>
          <a:lstStyle/>
          <a:p>
            <a:r>
              <a:rPr lang="en-GB"/>
              <a:t>Click to edit Master title style</a:t>
            </a:r>
            <a:endParaRPr lang="en-MA"/>
          </a:p>
        </p:txBody>
      </p:sp>
      <p:sp>
        <p:nvSpPr>
          <p:cNvPr id="3" name="Vertical Text Placeholder 2">
            <a:extLst>
              <a:ext uri="{FF2B5EF4-FFF2-40B4-BE49-F238E27FC236}">
                <a16:creationId xmlns:a16="http://schemas.microsoft.com/office/drawing/2014/main" id="{4C4B71B6-CBF6-04B7-ACDC-D4B5D052BF5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4" name="Date Placeholder 3">
            <a:extLst>
              <a:ext uri="{FF2B5EF4-FFF2-40B4-BE49-F238E27FC236}">
                <a16:creationId xmlns:a16="http://schemas.microsoft.com/office/drawing/2014/main" id="{A9EB2C61-3A75-028E-386A-A9B6F571E9E0}"/>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5" name="Footer Placeholder 4">
            <a:extLst>
              <a:ext uri="{FF2B5EF4-FFF2-40B4-BE49-F238E27FC236}">
                <a16:creationId xmlns:a16="http://schemas.microsoft.com/office/drawing/2014/main" id="{1BDD65BF-9CF6-AE65-56B5-886CE3CE6506}"/>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1FA7C0A0-B8B2-F932-5BC4-5169C2AA4380}"/>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1770654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BB64C5-9863-EB73-9F9D-33F6C4D7622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MA"/>
          </a:p>
        </p:txBody>
      </p:sp>
      <p:sp>
        <p:nvSpPr>
          <p:cNvPr id="3" name="Vertical Text Placeholder 2">
            <a:extLst>
              <a:ext uri="{FF2B5EF4-FFF2-40B4-BE49-F238E27FC236}">
                <a16:creationId xmlns:a16="http://schemas.microsoft.com/office/drawing/2014/main" id="{965CFADE-1559-3408-EF85-6543F5B66A1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4" name="Date Placeholder 3">
            <a:extLst>
              <a:ext uri="{FF2B5EF4-FFF2-40B4-BE49-F238E27FC236}">
                <a16:creationId xmlns:a16="http://schemas.microsoft.com/office/drawing/2014/main" id="{72D20347-282E-EDDB-C23E-41F2F8B6504A}"/>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5" name="Footer Placeholder 4">
            <a:extLst>
              <a:ext uri="{FF2B5EF4-FFF2-40B4-BE49-F238E27FC236}">
                <a16:creationId xmlns:a16="http://schemas.microsoft.com/office/drawing/2014/main" id="{942538D0-19F5-20DA-FD7A-0F88DB338D7C}"/>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B7DD7D10-500C-F3FE-D4DA-8A4F67AF1EC4}"/>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882149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7115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BE67D-CE24-CB1F-C69D-F3F3DD85BD8C}"/>
              </a:ext>
            </a:extLst>
          </p:cNvPr>
          <p:cNvSpPr>
            <a:spLocks noGrp="1"/>
          </p:cNvSpPr>
          <p:nvPr>
            <p:ph type="title"/>
          </p:nvPr>
        </p:nvSpPr>
        <p:spPr/>
        <p:txBody>
          <a:bodyPr/>
          <a:lstStyle/>
          <a:p>
            <a:r>
              <a:rPr lang="en-GB"/>
              <a:t>Click to edit Master title style</a:t>
            </a:r>
            <a:endParaRPr lang="en-MA"/>
          </a:p>
        </p:txBody>
      </p:sp>
      <p:sp>
        <p:nvSpPr>
          <p:cNvPr id="3" name="Content Placeholder 2">
            <a:extLst>
              <a:ext uri="{FF2B5EF4-FFF2-40B4-BE49-F238E27FC236}">
                <a16:creationId xmlns:a16="http://schemas.microsoft.com/office/drawing/2014/main" id="{44BFD2B6-CFF9-FCA5-82A7-9AB4CB5E77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4" name="Date Placeholder 3">
            <a:extLst>
              <a:ext uri="{FF2B5EF4-FFF2-40B4-BE49-F238E27FC236}">
                <a16:creationId xmlns:a16="http://schemas.microsoft.com/office/drawing/2014/main" id="{999C87CE-8827-4105-350B-6E61C57681BA}"/>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5" name="Footer Placeholder 4">
            <a:extLst>
              <a:ext uri="{FF2B5EF4-FFF2-40B4-BE49-F238E27FC236}">
                <a16:creationId xmlns:a16="http://schemas.microsoft.com/office/drawing/2014/main" id="{F436978E-8059-1C01-72B0-2BC400A149F1}"/>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FAD9E996-A460-2DEB-B448-22B56B90B424}"/>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197515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2DC7-87A3-44BA-891D-16FAE7E65E0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MA"/>
          </a:p>
        </p:txBody>
      </p:sp>
      <p:sp>
        <p:nvSpPr>
          <p:cNvPr id="3" name="Text Placeholder 2">
            <a:extLst>
              <a:ext uri="{FF2B5EF4-FFF2-40B4-BE49-F238E27FC236}">
                <a16:creationId xmlns:a16="http://schemas.microsoft.com/office/drawing/2014/main" id="{698DFF06-DCE2-97E5-4AB4-F567DC3388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E26F097-2092-9714-E993-4C52DB325C61}"/>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5" name="Footer Placeholder 4">
            <a:extLst>
              <a:ext uri="{FF2B5EF4-FFF2-40B4-BE49-F238E27FC236}">
                <a16:creationId xmlns:a16="http://schemas.microsoft.com/office/drawing/2014/main" id="{D52ACFF9-BE27-F6EC-E82A-117F2866626B}"/>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B30B6113-AC42-B72E-7A05-7C44184E3B92}"/>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3866367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7F7A-4EF7-DB4C-87E4-EE815993D119}"/>
              </a:ext>
            </a:extLst>
          </p:cNvPr>
          <p:cNvSpPr>
            <a:spLocks noGrp="1"/>
          </p:cNvSpPr>
          <p:nvPr>
            <p:ph type="title"/>
          </p:nvPr>
        </p:nvSpPr>
        <p:spPr/>
        <p:txBody>
          <a:bodyPr/>
          <a:lstStyle/>
          <a:p>
            <a:r>
              <a:rPr lang="en-GB"/>
              <a:t>Click to edit Master title style</a:t>
            </a:r>
            <a:endParaRPr lang="en-MA"/>
          </a:p>
        </p:txBody>
      </p:sp>
      <p:sp>
        <p:nvSpPr>
          <p:cNvPr id="3" name="Content Placeholder 2">
            <a:extLst>
              <a:ext uri="{FF2B5EF4-FFF2-40B4-BE49-F238E27FC236}">
                <a16:creationId xmlns:a16="http://schemas.microsoft.com/office/drawing/2014/main" id="{C7F2C61B-022B-E408-16F7-967A02BE00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4" name="Content Placeholder 3">
            <a:extLst>
              <a:ext uri="{FF2B5EF4-FFF2-40B4-BE49-F238E27FC236}">
                <a16:creationId xmlns:a16="http://schemas.microsoft.com/office/drawing/2014/main" id="{420DA46B-FBFC-84F6-A41F-5DA971FB09E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5" name="Date Placeholder 4">
            <a:extLst>
              <a:ext uri="{FF2B5EF4-FFF2-40B4-BE49-F238E27FC236}">
                <a16:creationId xmlns:a16="http://schemas.microsoft.com/office/drawing/2014/main" id="{0E959DD7-8297-0FE3-FAC8-74253D9A65E4}"/>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6" name="Footer Placeholder 5">
            <a:extLst>
              <a:ext uri="{FF2B5EF4-FFF2-40B4-BE49-F238E27FC236}">
                <a16:creationId xmlns:a16="http://schemas.microsoft.com/office/drawing/2014/main" id="{AB53B4F1-8E9A-2A40-8BB4-87E7295138DB}"/>
              </a:ext>
            </a:extLst>
          </p:cNvPr>
          <p:cNvSpPr>
            <a:spLocks noGrp="1"/>
          </p:cNvSpPr>
          <p:nvPr>
            <p:ph type="ftr" sz="quarter" idx="11"/>
          </p:nvPr>
        </p:nvSpPr>
        <p:spPr/>
        <p:txBody>
          <a:bodyPr/>
          <a:lstStyle/>
          <a:p>
            <a:endParaRPr lang="en-MA"/>
          </a:p>
        </p:txBody>
      </p:sp>
      <p:sp>
        <p:nvSpPr>
          <p:cNvPr id="7" name="Slide Number Placeholder 6">
            <a:extLst>
              <a:ext uri="{FF2B5EF4-FFF2-40B4-BE49-F238E27FC236}">
                <a16:creationId xmlns:a16="http://schemas.microsoft.com/office/drawing/2014/main" id="{78E050B0-11A2-9A66-A652-0C20B51B993D}"/>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268613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BAB1-C46E-2DD3-6BC2-54D160C2ECAD}"/>
              </a:ext>
            </a:extLst>
          </p:cNvPr>
          <p:cNvSpPr>
            <a:spLocks noGrp="1"/>
          </p:cNvSpPr>
          <p:nvPr>
            <p:ph type="title"/>
          </p:nvPr>
        </p:nvSpPr>
        <p:spPr>
          <a:xfrm>
            <a:off x="839788" y="365125"/>
            <a:ext cx="10515600" cy="1325563"/>
          </a:xfrm>
        </p:spPr>
        <p:txBody>
          <a:bodyPr/>
          <a:lstStyle/>
          <a:p>
            <a:r>
              <a:rPr lang="en-GB"/>
              <a:t>Click to edit Master title style</a:t>
            </a:r>
            <a:endParaRPr lang="en-MA"/>
          </a:p>
        </p:txBody>
      </p:sp>
      <p:sp>
        <p:nvSpPr>
          <p:cNvPr id="3" name="Text Placeholder 2">
            <a:extLst>
              <a:ext uri="{FF2B5EF4-FFF2-40B4-BE49-F238E27FC236}">
                <a16:creationId xmlns:a16="http://schemas.microsoft.com/office/drawing/2014/main" id="{203F5A1D-0ADA-E9B6-B7F5-257CD36F56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572803-7FFE-6966-085B-CAF97B7A6B8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5" name="Text Placeholder 4">
            <a:extLst>
              <a:ext uri="{FF2B5EF4-FFF2-40B4-BE49-F238E27FC236}">
                <a16:creationId xmlns:a16="http://schemas.microsoft.com/office/drawing/2014/main" id="{66864CF9-6705-1B29-4743-62F0249221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31A53EF-CD3C-20B3-CE29-13CC0EBE949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7" name="Date Placeholder 6">
            <a:extLst>
              <a:ext uri="{FF2B5EF4-FFF2-40B4-BE49-F238E27FC236}">
                <a16:creationId xmlns:a16="http://schemas.microsoft.com/office/drawing/2014/main" id="{9EE020E9-7FB6-CDA0-AAF9-A04483462798}"/>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8" name="Footer Placeholder 7">
            <a:extLst>
              <a:ext uri="{FF2B5EF4-FFF2-40B4-BE49-F238E27FC236}">
                <a16:creationId xmlns:a16="http://schemas.microsoft.com/office/drawing/2014/main" id="{9A56DDEE-A6AD-E313-ED14-2BFD8DB1A5D6}"/>
              </a:ext>
            </a:extLst>
          </p:cNvPr>
          <p:cNvSpPr>
            <a:spLocks noGrp="1"/>
          </p:cNvSpPr>
          <p:nvPr>
            <p:ph type="ftr" sz="quarter" idx="11"/>
          </p:nvPr>
        </p:nvSpPr>
        <p:spPr/>
        <p:txBody>
          <a:bodyPr/>
          <a:lstStyle/>
          <a:p>
            <a:endParaRPr lang="en-MA"/>
          </a:p>
        </p:txBody>
      </p:sp>
      <p:sp>
        <p:nvSpPr>
          <p:cNvPr id="9" name="Slide Number Placeholder 8">
            <a:extLst>
              <a:ext uri="{FF2B5EF4-FFF2-40B4-BE49-F238E27FC236}">
                <a16:creationId xmlns:a16="http://schemas.microsoft.com/office/drawing/2014/main" id="{8415F293-7F32-EC44-F677-E6579BC874FD}"/>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2915743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69B3-603A-ABDA-DA7F-E2F6B09E55F3}"/>
              </a:ext>
            </a:extLst>
          </p:cNvPr>
          <p:cNvSpPr>
            <a:spLocks noGrp="1"/>
          </p:cNvSpPr>
          <p:nvPr>
            <p:ph type="title"/>
          </p:nvPr>
        </p:nvSpPr>
        <p:spPr/>
        <p:txBody>
          <a:bodyPr/>
          <a:lstStyle/>
          <a:p>
            <a:r>
              <a:rPr lang="en-GB"/>
              <a:t>Click to edit Master title style</a:t>
            </a:r>
            <a:endParaRPr lang="en-MA"/>
          </a:p>
        </p:txBody>
      </p:sp>
      <p:sp>
        <p:nvSpPr>
          <p:cNvPr id="3" name="Date Placeholder 2">
            <a:extLst>
              <a:ext uri="{FF2B5EF4-FFF2-40B4-BE49-F238E27FC236}">
                <a16:creationId xmlns:a16="http://schemas.microsoft.com/office/drawing/2014/main" id="{8957E1CF-2424-AF8E-9394-FC1697950B24}"/>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4" name="Footer Placeholder 3">
            <a:extLst>
              <a:ext uri="{FF2B5EF4-FFF2-40B4-BE49-F238E27FC236}">
                <a16:creationId xmlns:a16="http://schemas.microsoft.com/office/drawing/2014/main" id="{405FE8FB-04F9-A257-7DD9-CB29C840E850}"/>
              </a:ext>
            </a:extLst>
          </p:cNvPr>
          <p:cNvSpPr>
            <a:spLocks noGrp="1"/>
          </p:cNvSpPr>
          <p:nvPr>
            <p:ph type="ftr" sz="quarter" idx="11"/>
          </p:nvPr>
        </p:nvSpPr>
        <p:spPr/>
        <p:txBody>
          <a:bodyPr/>
          <a:lstStyle/>
          <a:p>
            <a:endParaRPr lang="en-MA"/>
          </a:p>
        </p:txBody>
      </p:sp>
      <p:sp>
        <p:nvSpPr>
          <p:cNvPr id="5" name="Slide Number Placeholder 4">
            <a:extLst>
              <a:ext uri="{FF2B5EF4-FFF2-40B4-BE49-F238E27FC236}">
                <a16:creationId xmlns:a16="http://schemas.microsoft.com/office/drawing/2014/main" id="{09A5DD3F-6955-44DC-BFD9-6D9833B57922}"/>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2187365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801AC-D799-5027-3BA7-D35BD52D09AB}"/>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3" name="Footer Placeholder 2">
            <a:extLst>
              <a:ext uri="{FF2B5EF4-FFF2-40B4-BE49-F238E27FC236}">
                <a16:creationId xmlns:a16="http://schemas.microsoft.com/office/drawing/2014/main" id="{488B6775-92F2-84BA-27D7-CE567F02878D}"/>
              </a:ext>
            </a:extLst>
          </p:cNvPr>
          <p:cNvSpPr>
            <a:spLocks noGrp="1"/>
          </p:cNvSpPr>
          <p:nvPr>
            <p:ph type="ftr" sz="quarter" idx="11"/>
          </p:nvPr>
        </p:nvSpPr>
        <p:spPr/>
        <p:txBody>
          <a:bodyPr/>
          <a:lstStyle/>
          <a:p>
            <a:endParaRPr lang="en-MA"/>
          </a:p>
        </p:txBody>
      </p:sp>
      <p:sp>
        <p:nvSpPr>
          <p:cNvPr id="4" name="Slide Number Placeholder 3">
            <a:extLst>
              <a:ext uri="{FF2B5EF4-FFF2-40B4-BE49-F238E27FC236}">
                <a16:creationId xmlns:a16="http://schemas.microsoft.com/office/drawing/2014/main" id="{A436A396-5A23-B8B1-A1C1-8FF87BE8BA1A}"/>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220511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D49C-B714-84B0-CF6C-13B1119A7E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MA"/>
          </a:p>
        </p:txBody>
      </p:sp>
      <p:sp>
        <p:nvSpPr>
          <p:cNvPr id="3" name="Content Placeholder 2">
            <a:extLst>
              <a:ext uri="{FF2B5EF4-FFF2-40B4-BE49-F238E27FC236}">
                <a16:creationId xmlns:a16="http://schemas.microsoft.com/office/drawing/2014/main" id="{4DEED669-5BCD-C0A3-6D7D-43266466AE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4" name="Text Placeholder 3">
            <a:extLst>
              <a:ext uri="{FF2B5EF4-FFF2-40B4-BE49-F238E27FC236}">
                <a16:creationId xmlns:a16="http://schemas.microsoft.com/office/drawing/2014/main" id="{DADE95C0-2730-F3A0-9DB4-7032372140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C04025-C603-4D40-E782-031CF3B4DBD6}"/>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6" name="Footer Placeholder 5">
            <a:extLst>
              <a:ext uri="{FF2B5EF4-FFF2-40B4-BE49-F238E27FC236}">
                <a16:creationId xmlns:a16="http://schemas.microsoft.com/office/drawing/2014/main" id="{FAF2152F-8538-FEFA-9E84-53D746D61147}"/>
              </a:ext>
            </a:extLst>
          </p:cNvPr>
          <p:cNvSpPr>
            <a:spLocks noGrp="1"/>
          </p:cNvSpPr>
          <p:nvPr>
            <p:ph type="ftr" sz="quarter" idx="11"/>
          </p:nvPr>
        </p:nvSpPr>
        <p:spPr/>
        <p:txBody>
          <a:bodyPr/>
          <a:lstStyle/>
          <a:p>
            <a:endParaRPr lang="en-MA"/>
          </a:p>
        </p:txBody>
      </p:sp>
      <p:sp>
        <p:nvSpPr>
          <p:cNvPr id="7" name="Slide Number Placeholder 6">
            <a:extLst>
              <a:ext uri="{FF2B5EF4-FFF2-40B4-BE49-F238E27FC236}">
                <a16:creationId xmlns:a16="http://schemas.microsoft.com/office/drawing/2014/main" id="{EB4E843A-E183-BD55-E1CF-13F80F243115}"/>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392040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B0B-E7FC-2BD3-21F4-DF8FB4EF5C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MA"/>
          </a:p>
        </p:txBody>
      </p:sp>
      <p:sp>
        <p:nvSpPr>
          <p:cNvPr id="3" name="Picture Placeholder 2">
            <a:extLst>
              <a:ext uri="{FF2B5EF4-FFF2-40B4-BE49-F238E27FC236}">
                <a16:creationId xmlns:a16="http://schemas.microsoft.com/office/drawing/2014/main" id="{26A78C1A-CECE-5CAC-8602-A16E87AECA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A"/>
          </a:p>
        </p:txBody>
      </p:sp>
      <p:sp>
        <p:nvSpPr>
          <p:cNvPr id="4" name="Text Placeholder 3">
            <a:extLst>
              <a:ext uri="{FF2B5EF4-FFF2-40B4-BE49-F238E27FC236}">
                <a16:creationId xmlns:a16="http://schemas.microsoft.com/office/drawing/2014/main" id="{01306D7B-0523-5B01-E87A-F869F083B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1F49566-D070-1C71-9B08-2A94413FA701}"/>
              </a:ext>
            </a:extLst>
          </p:cNvPr>
          <p:cNvSpPr>
            <a:spLocks noGrp="1"/>
          </p:cNvSpPr>
          <p:nvPr>
            <p:ph type="dt" sz="half" idx="10"/>
          </p:nvPr>
        </p:nvSpPr>
        <p:spPr/>
        <p:txBody>
          <a:bodyPr/>
          <a:lstStyle/>
          <a:p>
            <a:fld id="{1E742051-4E85-584C-A1A6-388D3BB74428}" type="datetimeFigureOut">
              <a:rPr lang="en-MA" smtClean="0"/>
              <a:t>23/8/2023</a:t>
            </a:fld>
            <a:endParaRPr lang="en-MA"/>
          </a:p>
        </p:txBody>
      </p:sp>
      <p:sp>
        <p:nvSpPr>
          <p:cNvPr id="6" name="Footer Placeholder 5">
            <a:extLst>
              <a:ext uri="{FF2B5EF4-FFF2-40B4-BE49-F238E27FC236}">
                <a16:creationId xmlns:a16="http://schemas.microsoft.com/office/drawing/2014/main" id="{FBFA0DDC-BBDC-101C-675F-E47F5562CD3E}"/>
              </a:ext>
            </a:extLst>
          </p:cNvPr>
          <p:cNvSpPr>
            <a:spLocks noGrp="1"/>
          </p:cNvSpPr>
          <p:nvPr>
            <p:ph type="ftr" sz="quarter" idx="11"/>
          </p:nvPr>
        </p:nvSpPr>
        <p:spPr/>
        <p:txBody>
          <a:bodyPr/>
          <a:lstStyle/>
          <a:p>
            <a:endParaRPr lang="en-MA"/>
          </a:p>
        </p:txBody>
      </p:sp>
      <p:sp>
        <p:nvSpPr>
          <p:cNvPr id="7" name="Slide Number Placeholder 6">
            <a:extLst>
              <a:ext uri="{FF2B5EF4-FFF2-40B4-BE49-F238E27FC236}">
                <a16:creationId xmlns:a16="http://schemas.microsoft.com/office/drawing/2014/main" id="{D4728619-320C-0EC0-FD38-AF8E9DC59EE6}"/>
              </a:ext>
            </a:extLst>
          </p:cNvPr>
          <p:cNvSpPr>
            <a:spLocks noGrp="1"/>
          </p:cNvSpPr>
          <p:nvPr>
            <p:ph type="sldNum" sz="quarter" idx="12"/>
          </p:nvPr>
        </p:nvSpPr>
        <p:spPr/>
        <p:txBody>
          <a:bodyPr/>
          <a:lstStyle/>
          <a:p>
            <a:fld id="{86C130ED-7012-D042-94D0-3ED9800D7AB2}" type="slidenum">
              <a:rPr lang="en-MA" smtClean="0"/>
              <a:t>‹#›</a:t>
            </a:fld>
            <a:endParaRPr lang="en-MA"/>
          </a:p>
        </p:txBody>
      </p:sp>
    </p:spTree>
    <p:extLst>
      <p:ext uri="{BB962C8B-B14F-4D97-AF65-F5344CB8AC3E}">
        <p14:creationId xmlns:p14="http://schemas.microsoft.com/office/powerpoint/2010/main" val="697028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C87896-6ADD-7F9A-25C6-797703F279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MA"/>
          </a:p>
        </p:txBody>
      </p:sp>
      <p:sp>
        <p:nvSpPr>
          <p:cNvPr id="3" name="Text Placeholder 2">
            <a:extLst>
              <a:ext uri="{FF2B5EF4-FFF2-40B4-BE49-F238E27FC236}">
                <a16:creationId xmlns:a16="http://schemas.microsoft.com/office/drawing/2014/main" id="{3B3C6F17-650B-BDCE-61CF-6BA07D2284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A"/>
          </a:p>
        </p:txBody>
      </p:sp>
      <p:sp>
        <p:nvSpPr>
          <p:cNvPr id="4" name="Date Placeholder 3">
            <a:extLst>
              <a:ext uri="{FF2B5EF4-FFF2-40B4-BE49-F238E27FC236}">
                <a16:creationId xmlns:a16="http://schemas.microsoft.com/office/drawing/2014/main" id="{B0838454-B4E4-2412-E304-AE6416DAEC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742051-4E85-584C-A1A6-388D3BB74428}" type="datetimeFigureOut">
              <a:rPr lang="en-MA" smtClean="0"/>
              <a:t>23/8/2023</a:t>
            </a:fld>
            <a:endParaRPr lang="en-MA"/>
          </a:p>
        </p:txBody>
      </p:sp>
      <p:sp>
        <p:nvSpPr>
          <p:cNvPr id="5" name="Footer Placeholder 4">
            <a:extLst>
              <a:ext uri="{FF2B5EF4-FFF2-40B4-BE49-F238E27FC236}">
                <a16:creationId xmlns:a16="http://schemas.microsoft.com/office/drawing/2014/main" id="{74A0B27A-8CB9-75F4-7F20-213D1952B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A"/>
          </a:p>
        </p:txBody>
      </p:sp>
      <p:sp>
        <p:nvSpPr>
          <p:cNvPr id="6" name="Slide Number Placeholder 5">
            <a:extLst>
              <a:ext uri="{FF2B5EF4-FFF2-40B4-BE49-F238E27FC236}">
                <a16:creationId xmlns:a16="http://schemas.microsoft.com/office/drawing/2014/main" id="{169159A3-6F42-DBDF-9C42-BADAC62117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130ED-7012-D042-94D0-3ED9800D7AB2}" type="slidenum">
              <a:rPr lang="en-MA" smtClean="0"/>
              <a:t>‹#›</a:t>
            </a:fld>
            <a:endParaRPr lang="en-MA"/>
          </a:p>
        </p:txBody>
      </p:sp>
    </p:spTree>
    <p:extLst>
      <p:ext uri="{BB962C8B-B14F-4D97-AF65-F5344CB8AC3E}">
        <p14:creationId xmlns:p14="http://schemas.microsoft.com/office/powerpoint/2010/main" val="297943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alcon Heavy Wallpapers">
            <a:extLst>
              <a:ext uri="{FF2B5EF4-FFF2-40B4-BE49-F238E27FC236}">
                <a16:creationId xmlns:a16="http://schemas.microsoft.com/office/drawing/2014/main" id="{53DAA8AD-06CB-A694-971F-523A66A6D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CDF6DF-EC20-154A-24D6-E418EA235399}"/>
              </a:ext>
            </a:extLst>
          </p:cNvPr>
          <p:cNvSpPr txBox="1"/>
          <p:nvPr/>
        </p:nvSpPr>
        <p:spPr>
          <a:xfrm>
            <a:off x="6989380" y="1492470"/>
            <a:ext cx="4435364" cy="1200329"/>
          </a:xfrm>
          <a:prstGeom prst="rect">
            <a:avLst/>
          </a:prstGeom>
          <a:noFill/>
          <a:ln>
            <a:solidFill>
              <a:schemeClr val="bg1"/>
            </a:solidFill>
          </a:ln>
        </p:spPr>
        <p:txBody>
          <a:bodyPr wrap="square" rtlCol="0">
            <a:spAutoFit/>
          </a:bodyPr>
          <a:lstStyle/>
          <a:p>
            <a:pPr algn="ctr"/>
            <a:r>
              <a:rPr lang="en-MA" sz="3600" dirty="0">
                <a:solidFill>
                  <a:schemeClr val="bg1"/>
                </a:solidFill>
                <a:latin typeface="Chalkboard SE" panose="03050602040202020205" pitchFamily="66" charset="77"/>
              </a:rPr>
              <a:t>SPACE X FALCON 9 Analysis</a:t>
            </a:r>
          </a:p>
        </p:txBody>
      </p:sp>
      <p:sp>
        <p:nvSpPr>
          <p:cNvPr id="5" name="TextBox 4">
            <a:extLst>
              <a:ext uri="{FF2B5EF4-FFF2-40B4-BE49-F238E27FC236}">
                <a16:creationId xmlns:a16="http://schemas.microsoft.com/office/drawing/2014/main" id="{6CA63BAF-D11F-67EA-5394-4576B4897E98}"/>
              </a:ext>
            </a:extLst>
          </p:cNvPr>
          <p:cNvSpPr txBox="1"/>
          <p:nvPr/>
        </p:nvSpPr>
        <p:spPr>
          <a:xfrm>
            <a:off x="7903779" y="3708058"/>
            <a:ext cx="2606566" cy="646331"/>
          </a:xfrm>
          <a:prstGeom prst="rect">
            <a:avLst/>
          </a:prstGeom>
          <a:noFill/>
        </p:spPr>
        <p:txBody>
          <a:bodyPr wrap="square" rtlCol="0">
            <a:spAutoFit/>
          </a:bodyPr>
          <a:lstStyle/>
          <a:p>
            <a:pPr algn="ctr"/>
            <a:r>
              <a:rPr lang="en-MA" dirty="0">
                <a:solidFill>
                  <a:schemeClr val="bg1"/>
                </a:solidFill>
                <a:latin typeface="Chalkboard SE" panose="03050602040202020205" pitchFamily="66" charset="77"/>
              </a:rPr>
              <a:t>Nasmane Abdelhadi</a:t>
            </a:r>
          </a:p>
          <a:p>
            <a:pPr algn="ctr"/>
            <a:r>
              <a:rPr lang="en-MA" dirty="0">
                <a:solidFill>
                  <a:schemeClr val="bg1"/>
                </a:solidFill>
                <a:latin typeface="Chalkboard SE" panose="03050602040202020205" pitchFamily="66" charset="77"/>
              </a:rPr>
              <a:t>23th August 2023</a:t>
            </a:r>
          </a:p>
        </p:txBody>
      </p:sp>
    </p:spTree>
    <p:extLst>
      <p:ext uri="{BB962C8B-B14F-4D97-AF65-F5344CB8AC3E}">
        <p14:creationId xmlns:p14="http://schemas.microsoft.com/office/powerpoint/2010/main" val="1966616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66338" y="1991218"/>
            <a:ext cx="5426278" cy="4230905"/>
          </a:xfrm>
          <a:prstGeom prst="rect">
            <a:avLst/>
          </a:prstGeom>
        </p:spPr>
        <p:txBody>
          <a:bodyPr>
            <a:normAutofit/>
          </a:bodyPr>
          <a:lstStyle/>
          <a:p>
            <a:pPr>
              <a:lnSpc>
                <a:spcPct val="100000"/>
              </a:lnSpc>
              <a:spcBef>
                <a:spcPts val="1400"/>
              </a:spcBef>
              <a:buFont typeface="Wingdings" pitchFamily="2" charset="2"/>
              <a:buChar char="ü"/>
            </a:pPr>
            <a:r>
              <a:rPr lang="en-US" sz="2400" b="1" dirty="0">
                <a:solidFill>
                  <a:schemeClr val="accent3">
                    <a:lumMod val="25000"/>
                  </a:schemeClr>
                </a:solidFill>
                <a:latin typeface="ACADEMY ENGRAVED LET PLAIN:1.0" panose="02000000000000000000" pitchFamily="2" charset="0"/>
              </a:rPr>
              <a:t>Marking all launch sites, and adding map objects to highlight the success or failure of launches for each site on the folium map.</a:t>
            </a:r>
          </a:p>
          <a:p>
            <a:pPr>
              <a:lnSpc>
                <a:spcPct val="100000"/>
              </a:lnSpc>
              <a:spcBef>
                <a:spcPts val="1400"/>
              </a:spcBef>
              <a:buFont typeface="Wingdings" pitchFamily="2" charset="2"/>
              <a:buChar char="ü"/>
            </a:pPr>
            <a:r>
              <a:rPr lang="en-US" sz="2400" b="1" dirty="0">
                <a:solidFill>
                  <a:schemeClr val="accent3">
                    <a:lumMod val="25000"/>
                  </a:schemeClr>
                </a:solidFill>
                <a:latin typeface="ACADEMY ENGRAVED LET PLAIN:1.0" panose="02000000000000000000" pitchFamily="2" charset="0"/>
              </a:rPr>
              <a:t>Assigning the feature launch outcomes to class 0 and 1.</a:t>
            </a:r>
          </a:p>
          <a:p>
            <a:pPr>
              <a:lnSpc>
                <a:spcPct val="100000"/>
              </a:lnSpc>
              <a:spcBef>
                <a:spcPts val="1400"/>
              </a:spcBef>
              <a:buFont typeface="Wingdings" pitchFamily="2" charset="2"/>
              <a:buChar char="ü"/>
            </a:pPr>
            <a:r>
              <a:rPr lang="en-US" sz="2400" b="1" dirty="0">
                <a:solidFill>
                  <a:schemeClr val="accent3">
                    <a:lumMod val="25000"/>
                  </a:schemeClr>
                </a:solidFill>
                <a:latin typeface="ACADEMY ENGRAVED LET PLAIN:1.0" panose="02000000000000000000" pitchFamily="2" charset="0"/>
              </a:rPr>
              <a:t>Using the color-labeled marker clusters, and identifying which launch sites have relatively high success rate. </a:t>
            </a:r>
            <a:endParaRPr lang="en-US" sz="2400" b="1" dirty="0">
              <a:solidFill>
                <a:schemeClr val="bg2">
                  <a:lumMod val="50000"/>
                </a:schemeClr>
              </a:solidFill>
              <a:latin typeface="ACADEMY ENGRAVED LET PLAIN:1.0" panose="02000000000000000000" pitchFamily="2" charset="0"/>
            </a:endParaRPr>
          </a:p>
          <a:p>
            <a:pPr>
              <a:buFont typeface="Wingdings" pitchFamily="2" charset="2"/>
              <a:buChar char="ü"/>
            </a:pPr>
            <a:endParaRPr lang="en-US" sz="2400" b="1" dirty="0">
              <a:latin typeface="ACADEMY ENGRAVED LET PLAIN:1.0" panose="02000000000000000000" pitchFamily="2" charset="0"/>
            </a:endParaRPr>
          </a:p>
          <a:p>
            <a:pPr>
              <a:buFont typeface="Wingdings" pitchFamily="2" charset="2"/>
              <a:buChar char="ü"/>
            </a:pPr>
            <a:endParaRPr lang="en-US" sz="2400" b="1" dirty="0">
              <a:latin typeface="ACADEMY ENGRAVED LET PLAIN:1.0" panose="02000000000000000000" pitchFamily="2" charset="0"/>
            </a:endParaRPr>
          </a:p>
        </p:txBody>
      </p:sp>
      <p:sp>
        <p:nvSpPr>
          <p:cNvPr id="2" name="Title 1">
            <a:extLst>
              <a:ext uri="{FF2B5EF4-FFF2-40B4-BE49-F238E27FC236}">
                <a16:creationId xmlns:a16="http://schemas.microsoft.com/office/drawing/2014/main" id="{835D8817-DCFF-4CE1-B760-89F92CCFA504}"/>
              </a:ext>
            </a:extLst>
          </p:cNvPr>
          <p:cNvSpPr txBox="1">
            <a:spLocks/>
          </p:cNvSpPr>
          <p:nvPr/>
        </p:nvSpPr>
        <p:spPr>
          <a:xfrm>
            <a:off x="354412" y="52524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Interactive Map Using Folium</a:t>
            </a:r>
          </a:p>
        </p:txBody>
      </p:sp>
      <p:pic>
        <p:nvPicPr>
          <p:cNvPr id="7" name="Picture 6">
            <a:extLst>
              <a:ext uri="{FF2B5EF4-FFF2-40B4-BE49-F238E27FC236}">
                <a16:creationId xmlns:a16="http://schemas.microsoft.com/office/drawing/2014/main" id="{8C8C4C3E-026A-04A9-0471-AEF6DD4F5A51}"/>
              </a:ext>
            </a:extLst>
          </p:cNvPr>
          <p:cNvPicPr>
            <a:picLocks noChangeAspect="1"/>
          </p:cNvPicPr>
          <p:nvPr/>
        </p:nvPicPr>
        <p:blipFill>
          <a:blip r:embed="rId2"/>
          <a:stretch>
            <a:fillRect/>
          </a:stretch>
        </p:blipFill>
        <p:spPr>
          <a:xfrm>
            <a:off x="199384" y="2210238"/>
            <a:ext cx="6063629" cy="3246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11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039" y="1460500"/>
            <a:ext cx="9745589" cy="2073713"/>
          </a:xfrm>
          <a:prstGeom prst="rect">
            <a:avLst/>
          </a:prstGeom>
        </p:spPr>
        <p:txBody>
          <a:bodyPr vert="horz" lIns="91440" tIns="45720" rIns="91440" bIns="45720" rtlCol="0" anchor="t">
            <a:normAutofit/>
          </a:bodyPr>
          <a:lstStyle/>
          <a:p>
            <a:pPr>
              <a:lnSpc>
                <a:spcPct val="100000"/>
              </a:lnSpc>
              <a:spcBef>
                <a:spcPts val="1400"/>
              </a:spcBef>
              <a:buFont typeface="Wingdings" pitchFamily="2" charset="2"/>
              <a:buChar char="ü"/>
            </a:pPr>
            <a:r>
              <a:rPr lang="en-US" sz="2200" b="1" dirty="0">
                <a:solidFill>
                  <a:schemeClr val="accent3">
                    <a:lumMod val="25000"/>
                  </a:schemeClr>
                </a:solidFill>
                <a:latin typeface="ACADEMY ENGRAVED LET PLAIN:1.0" panose="02000000000000000000" pitchFamily="2" charset="0"/>
              </a:rPr>
              <a:t>Building an interactive dashboard with </a:t>
            </a:r>
            <a:r>
              <a:rPr lang="en-US" sz="2200" b="1" dirty="0" err="1">
                <a:solidFill>
                  <a:schemeClr val="accent3">
                    <a:lumMod val="25000"/>
                  </a:schemeClr>
                </a:solidFill>
                <a:latin typeface="ACADEMY ENGRAVED LET PLAIN:1.0" panose="02000000000000000000" pitchFamily="2" charset="0"/>
              </a:rPr>
              <a:t>Plotly</a:t>
            </a:r>
            <a:r>
              <a:rPr lang="en-US" sz="2200" b="1" dirty="0">
                <a:solidFill>
                  <a:schemeClr val="accent3">
                    <a:lumMod val="25000"/>
                  </a:schemeClr>
                </a:solidFill>
                <a:latin typeface="ACADEMY ENGRAVED LET PLAIN:1.0" panose="02000000000000000000" pitchFamily="2" charset="0"/>
              </a:rPr>
              <a:t> dash</a:t>
            </a:r>
          </a:p>
          <a:p>
            <a:pPr>
              <a:lnSpc>
                <a:spcPct val="100000"/>
              </a:lnSpc>
              <a:spcBef>
                <a:spcPts val="1400"/>
              </a:spcBef>
              <a:buFont typeface="Wingdings" pitchFamily="2" charset="2"/>
              <a:buChar char="ü"/>
            </a:pPr>
            <a:r>
              <a:rPr lang="en-US" sz="2200" b="1" dirty="0">
                <a:solidFill>
                  <a:schemeClr val="accent3">
                    <a:lumMod val="25000"/>
                  </a:schemeClr>
                </a:solidFill>
                <a:latin typeface="ACADEMY ENGRAVED LET PLAIN:1.0" panose="02000000000000000000" pitchFamily="2" charset="0"/>
              </a:rPr>
              <a:t>Plotting pie charts showing the total launches by a certain sites</a:t>
            </a:r>
          </a:p>
          <a:p>
            <a:pPr>
              <a:lnSpc>
                <a:spcPct val="100000"/>
              </a:lnSpc>
              <a:spcBef>
                <a:spcPts val="1400"/>
              </a:spcBef>
              <a:buFont typeface="Wingdings" pitchFamily="2" charset="2"/>
              <a:buChar char="ü"/>
            </a:pPr>
            <a:r>
              <a:rPr lang="en-US" sz="2200" b="1" dirty="0">
                <a:solidFill>
                  <a:schemeClr val="accent3">
                    <a:lumMod val="25000"/>
                  </a:schemeClr>
                </a:solidFill>
                <a:latin typeface="ACADEMY ENGRAVED LET PLAIN:1.0" panose="02000000000000000000" pitchFamily="2" charset="0"/>
              </a:rPr>
              <a:t>Plotting scatter graph showing the relationship with Outcome and Payload Mass (Kg) for the different booster version.</a:t>
            </a:r>
            <a:endParaRPr lang="en-US" sz="2200" b="1" dirty="0">
              <a:solidFill>
                <a:srgbClr val="1C7DDB"/>
              </a:solidFill>
              <a:latin typeface="ACADEMY ENGRAVED LET PLAIN:1.0" panose="02000000000000000000" pitchFamily="2" charset="0"/>
            </a:endParaRPr>
          </a:p>
          <a:p>
            <a:pPr>
              <a:buFont typeface="Wingdings" pitchFamily="2" charset="2"/>
              <a:buChar char="ü"/>
            </a:pPr>
            <a:endParaRPr lang="en-US" b="1" dirty="0">
              <a:latin typeface="ACADEMY ENGRAVED LET PLAIN:1.0" panose="02000000000000000000" pitchFamily="2" charset="0"/>
            </a:endParaRPr>
          </a:p>
        </p:txBody>
      </p:sp>
      <p:sp>
        <p:nvSpPr>
          <p:cNvPr id="2" name="Title 1">
            <a:extLst>
              <a:ext uri="{FF2B5EF4-FFF2-40B4-BE49-F238E27FC236}">
                <a16:creationId xmlns:a16="http://schemas.microsoft.com/office/drawing/2014/main" id="{5CCACD11-6B9D-35FF-12E5-46AF6EBE10C2}"/>
              </a:ext>
            </a:extLst>
          </p:cNvPr>
          <p:cNvSpPr txBox="1">
            <a:spLocks/>
          </p:cNvSpPr>
          <p:nvPr/>
        </p:nvSpPr>
        <p:spPr>
          <a:xfrm>
            <a:off x="261256" y="38118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Building a Dashboard</a:t>
            </a:r>
          </a:p>
        </p:txBody>
      </p:sp>
      <p:pic>
        <p:nvPicPr>
          <p:cNvPr id="2050" name="Picture 2">
            <a:extLst>
              <a:ext uri="{FF2B5EF4-FFF2-40B4-BE49-F238E27FC236}">
                <a16:creationId xmlns:a16="http://schemas.microsoft.com/office/drawing/2014/main" id="{BB2AEC8A-428A-9600-8BC5-1458376BF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600" y="3429000"/>
            <a:ext cx="7020911" cy="3281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3785" y="1283606"/>
            <a:ext cx="7686940" cy="1964012"/>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CADEMY ENGRAVED LET PLAIN:1.0" panose="02000000000000000000" pitchFamily="2" charset="0"/>
              </a:rPr>
              <a:t>Splitting Data into Training/Testing parts</a:t>
            </a:r>
          </a:p>
          <a:p>
            <a:pPr>
              <a:lnSpc>
                <a:spcPct val="100000"/>
              </a:lnSpc>
              <a:spcBef>
                <a:spcPts val="1400"/>
              </a:spcBef>
            </a:pPr>
            <a:r>
              <a:rPr lang="en-US" sz="2200" b="1" dirty="0">
                <a:solidFill>
                  <a:schemeClr val="accent3">
                    <a:lumMod val="25000"/>
                  </a:schemeClr>
                </a:solidFill>
                <a:latin typeface="ACADEMY ENGRAVED LET PLAIN:1.0" panose="02000000000000000000" pitchFamily="2" charset="0"/>
              </a:rPr>
              <a:t>Building different machine learning models and tune different hyperparameters using </a:t>
            </a:r>
            <a:r>
              <a:rPr lang="en-US" sz="2200" b="1" dirty="0" err="1">
                <a:solidFill>
                  <a:schemeClr val="accent3">
                    <a:lumMod val="25000"/>
                  </a:schemeClr>
                </a:solidFill>
                <a:latin typeface="ACADEMY ENGRAVED LET PLAIN:1.0" panose="02000000000000000000" pitchFamily="2" charset="0"/>
              </a:rPr>
              <a:t>GridSearchCV</a:t>
            </a:r>
            <a:r>
              <a:rPr lang="en-US" sz="2200" b="1" dirty="0">
                <a:solidFill>
                  <a:schemeClr val="accent3">
                    <a:lumMod val="25000"/>
                  </a:schemeClr>
                </a:solidFill>
                <a:latin typeface="ACADEMY ENGRAVED LET PLAIN:1.0" panose="02000000000000000000" pitchFamily="2" charset="0"/>
              </a:rPr>
              <a:t>.</a:t>
            </a:r>
          </a:p>
          <a:p>
            <a:pPr>
              <a:lnSpc>
                <a:spcPct val="100000"/>
              </a:lnSpc>
              <a:spcBef>
                <a:spcPts val="1400"/>
              </a:spcBef>
            </a:pPr>
            <a:r>
              <a:rPr lang="en-US" sz="2200" b="1" dirty="0">
                <a:solidFill>
                  <a:schemeClr val="accent3">
                    <a:lumMod val="25000"/>
                  </a:schemeClr>
                </a:solidFill>
                <a:latin typeface="ACADEMY ENGRAVED LET PLAIN:1.0" panose="02000000000000000000" pitchFamily="2" charset="0"/>
              </a:rPr>
              <a:t>Using  R2 score to select the best model.</a:t>
            </a:r>
          </a:p>
          <a:p>
            <a:pPr marL="0" indent="0">
              <a:buNone/>
            </a:pPr>
            <a:endParaRPr lang="en-US" b="1" dirty="0">
              <a:latin typeface="ACADEMY ENGRAVED LET PLAIN:1.0" panose="02000000000000000000" pitchFamily="2" charset="0"/>
            </a:endParaRPr>
          </a:p>
        </p:txBody>
      </p:sp>
      <p:sp>
        <p:nvSpPr>
          <p:cNvPr id="2" name="Title 1">
            <a:extLst>
              <a:ext uri="{FF2B5EF4-FFF2-40B4-BE49-F238E27FC236}">
                <a16:creationId xmlns:a16="http://schemas.microsoft.com/office/drawing/2014/main" id="{0C537FC9-44E7-4197-4550-FC04DCFD8C1B}"/>
              </a:ext>
            </a:extLst>
          </p:cNvPr>
          <p:cNvSpPr txBox="1">
            <a:spLocks/>
          </p:cNvSpPr>
          <p:nvPr/>
        </p:nvSpPr>
        <p:spPr>
          <a:xfrm>
            <a:off x="311432" y="40651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Predictive Analysis </a:t>
            </a:r>
          </a:p>
        </p:txBody>
      </p:sp>
      <p:pic>
        <p:nvPicPr>
          <p:cNvPr id="6" name="Picture 5">
            <a:extLst>
              <a:ext uri="{FF2B5EF4-FFF2-40B4-BE49-F238E27FC236}">
                <a16:creationId xmlns:a16="http://schemas.microsoft.com/office/drawing/2014/main" id="{1358DAF9-448F-67EC-7A5E-C32449C20BE7}"/>
              </a:ext>
            </a:extLst>
          </p:cNvPr>
          <p:cNvPicPr>
            <a:picLocks noChangeAspect="1"/>
          </p:cNvPicPr>
          <p:nvPr/>
        </p:nvPicPr>
        <p:blipFill>
          <a:blip r:embed="rId2"/>
          <a:stretch>
            <a:fillRect/>
          </a:stretch>
        </p:blipFill>
        <p:spPr>
          <a:xfrm>
            <a:off x="649014" y="3429000"/>
            <a:ext cx="3592051" cy="3056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BDCE720C-F8A9-1A35-EAD4-506995C65641}"/>
              </a:ext>
            </a:extLst>
          </p:cNvPr>
          <p:cNvPicPr>
            <a:picLocks noChangeAspect="1"/>
          </p:cNvPicPr>
          <p:nvPr/>
        </p:nvPicPr>
        <p:blipFill>
          <a:blip r:embed="rId3"/>
          <a:stretch>
            <a:fillRect/>
          </a:stretch>
        </p:blipFill>
        <p:spPr>
          <a:xfrm>
            <a:off x="4430251" y="3622475"/>
            <a:ext cx="7513380" cy="25155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1371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2067910" y="1334812"/>
            <a:ext cx="6624145" cy="34894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itchFamily="2" charset="2"/>
              <a:buChar char="v"/>
            </a:pPr>
            <a:endParaRPr lang="en-US" sz="3600" b="1" dirty="0">
              <a:solidFill>
                <a:srgbClr val="0B49CB"/>
              </a:solidFill>
              <a:latin typeface="Colonna MT" pitchFamily="82" charset="77"/>
            </a:endParaRPr>
          </a:p>
          <a:p>
            <a:pPr>
              <a:lnSpc>
                <a:spcPct val="120000"/>
              </a:lnSpc>
              <a:spcBef>
                <a:spcPts val="1400"/>
              </a:spcBef>
              <a:buFont typeface="Wingdings" pitchFamily="2" charset="2"/>
              <a:buChar char="v"/>
            </a:pPr>
            <a:r>
              <a:rPr lang="en-US" sz="3600" b="1" dirty="0">
                <a:solidFill>
                  <a:schemeClr val="accent3">
                    <a:lumMod val="25000"/>
                  </a:schemeClr>
                </a:solidFill>
                <a:latin typeface="Colonna MT" pitchFamily="82" charset="77"/>
              </a:rPr>
              <a:t>EDA results</a:t>
            </a:r>
          </a:p>
          <a:p>
            <a:pPr>
              <a:lnSpc>
                <a:spcPct val="120000"/>
              </a:lnSpc>
              <a:spcBef>
                <a:spcPts val="1400"/>
              </a:spcBef>
              <a:buFont typeface="Wingdings" pitchFamily="2" charset="2"/>
              <a:buChar char="v"/>
            </a:pPr>
            <a:r>
              <a:rPr lang="en-US" sz="3600" b="1" dirty="0">
                <a:solidFill>
                  <a:schemeClr val="accent3">
                    <a:lumMod val="25000"/>
                  </a:schemeClr>
                </a:solidFill>
                <a:latin typeface="Colonna MT" pitchFamily="82" charset="77"/>
              </a:rPr>
              <a:t>Interactive Analytics results </a:t>
            </a:r>
          </a:p>
          <a:p>
            <a:pPr>
              <a:lnSpc>
                <a:spcPct val="120000"/>
              </a:lnSpc>
              <a:spcBef>
                <a:spcPts val="1400"/>
              </a:spcBef>
              <a:buFont typeface="Wingdings" pitchFamily="2" charset="2"/>
              <a:buChar char="v"/>
            </a:pPr>
            <a:r>
              <a:rPr lang="en-US" sz="3600" b="1" dirty="0">
                <a:solidFill>
                  <a:schemeClr val="accent3">
                    <a:lumMod val="25000"/>
                  </a:schemeClr>
                </a:solidFill>
                <a:latin typeface="Colonna MT" pitchFamily="82" charset="77"/>
              </a:rPr>
              <a:t>Predictive Analytics results</a:t>
            </a:r>
            <a:endParaRPr lang="en-US" sz="3600" b="1" dirty="0">
              <a:solidFill>
                <a:schemeClr val="bg2">
                  <a:lumMod val="50000"/>
                </a:schemeClr>
              </a:solidFill>
              <a:latin typeface="Colonna MT" pitchFamily="82" charset="77"/>
            </a:endParaRPr>
          </a:p>
          <a:p>
            <a:pPr>
              <a:lnSpc>
                <a:spcPct val="120000"/>
              </a:lnSpc>
              <a:spcBef>
                <a:spcPts val="1400"/>
              </a:spcBef>
              <a:buFont typeface="Wingdings" pitchFamily="2" charset="2"/>
              <a:buChar char="v"/>
            </a:pPr>
            <a:endParaRPr lang="en-US" sz="3600" b="1" dirty="0">
              <a:solidFill>
                <a:schemeClr val="accent3">
                  <a:lumMod val="25000"/>
                </a:schemeClr>
              </a:solidFill>
              <a:latin typeface="Colonna MT" pitchFamily="82" charset="77"/>
            </a:endParaRPr>
          </a:p>
          <a:p>
            <a:pPr>
              <a:lnSpc>
                <a:spcPct val="100000"/>
              </a:lnSpc>
              <a:spcBef>
                <a:spcPts val="1400"/>
              </a:spcBef>
              <a:buFont typeface="Wingdings" pitchFamily="2" charset="2"/>
              <a:buChar char="v"/>
            </a:pPr>
            <a:endParaRPr lang="en-US" sz="3600" b="1" dirty="0">
              <a:solidFill>
                <a:schemeClr val="accent3">
                  <a:lumMod val="25000"/>
                </a:schemeClr>
              </a:solidFill>
              <a:latin typeface="Colonna MT" pitchFamily="82" charset="77"/>
            </a:endParaRPr>
          </a:p>
          <a:p>
            <a:pPr>
              <a:lnSpc>
                <a:spcPct val="100000"/>
              </a:lnSpc>
              <a:spcBef>
                <a:spcPts val="1400"/>
              </a:spcBef>
              <a:buFont typeface="Wingdings" pitchFamily="2" charset="2"/>
              <a:buChar char="v"/>
            </a:pPr>
            <a:endParaRPr lang="en-US" sz="3600" b="1" dirty="0">
              <a:solidFill>
                <a:schemeClr val="accent3">
                  <a:lumMod val="25000"/>
                </a:schemeClr>
              </a:solidFill>
              <a:latin typeface="Colonna MT" pitchFamily="82" charset="77"/>
            </a:endParaRPr>
          </a:p>
          <a:p>
            <a:pPr>
              <a:lnSpc>
                <a:spcPct val="100000"/>
              </a:lnSpc>
              <a:spcBef>
                <a:spcPts val="1400"/>
              </a:spcBef>
              <a:buFont typeface="Wingdings" pitchFamily="2" charset="2"/>
              <a:buChar char="v"/>
            </a:pPr>
            <a:endParaRPr lang="en-US" sz="3600" b="1" dirty="0">
              <a:solidFill>
                <a:schemeClr val="accent3">
                  <a:lumMod val="25000"/>
                </a:schemeClr>
              </a:solidFill>
              <a:latin typeface="Colonna MT" pitchFamily="82" charset="77"/>
            </a:endParaRPr>
          </a:p>
          <a:p>
            <a:pPr>
              <a:lnSpc>
                <a:spcPct val="100000"/>
              </a:lnSpc>
              <a:spcBef>
                <a:spcPts val="1400"/>
              </a:spcBef>
              <a:buFont typeface="Wingdings" pitchFamily="2" charset="2"/>
              <a:buChar char="v"/>
            </a:pPr>
            <a:endParaRPr lang="en-US" sz="3600" b="1" dirty="0">
              <a:solidFill>
                <a:schemeClr val="accent3">
                  <a:lumMod val="25000"/>
                </a:schemeClr>
              </a:solidFill>
              <a:latin typeface="Colonna MT" pitchFamily="82" charset="77"/>
            </a:endParaRPr>
          </a:p>
        </p:txBody>
      </p:sp>
      <p:sp>
        <p:nvSpPr>
          <p:cNvPr id="2" name="Title 1">
            <a:extLst>
              <a:ext uri="{FF2B5EF4-FFF2-40B4-BE49-F238E27FC236}">
                <a16:creationId xmlns:a16="http://schemas.microsoft.com/office/drawing/2014/main" id="{1E215AC7-6C6B-3FF0-95C7-AD90381CDC4E}"/>
              </a:ext>
            </a:extLst>
          </p:cNvPr>
          <p:cNvSpPr txBox="1">
            <a:spLocks/>
          </p:cNvSpPr>
          <p:nvPr/>
        </p:nvSpPr>
        <p:spPr>
          <a:xfrm>
            <a:off x="564619" y="49824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Results</a:t>
            </a:r>
          </a:p>
        </p:txBody>
      </p:sp>
    </p:spTree>
    <p:extLst>
      <p:ext uri="{BB962C8B-B14F-4D97-AF65-F5344CB8AC3E}">
        <p14:creationId xmlns:p14="http://schemas.microsoft.com/office/powerpoint/2010/main" val="2860063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0801" y="1868214"/>
            <a:ext cx="10592999" cy="549049"/>
          </a:xfrm>
          <a:prstGeom prst="rect">
            <a:avLst/>
          </a:prstGeom>
        </p:spPr>
        <p:txBody>
          <a:bodyPr>
            <a:noAutofit/>
          </a:bodyPr>
          <a:lstStyle/>
          <a:p>
            <a:pPr>
              <a:lnSpc>
                <a:spcPct val="100000"/>
              </a:lnSpc>
              <a:spcBef>
                <a:spcPts val="1400"/>
              </a:spcBef>
              <a:buFont typeface="Wingdings" pitchFamily="2" charset="2"/>
              <a:buChar char="ü"/>
            </a:pPr>
            <a:r>
              <a:rPr lang="en-US" sz="2400" b="1" dirty="0">
                <a:solidFill>
                  <a:schemeClr val="accent3">
                    <a:lumMod val="25000"/>
                  </a:schemeClr>
                </a:solidFill>
                <a:latin typeface="ACADEMY ENGRAVED LET PLAIN:1.0" panose="02000000000000000000" pitchFamily="2" charset="0"/>
              </a:rPr>
              <a:t>We can see how each launch Site has done well recently because of the experience gained from flights </a:t>
            </a:r>
          </a:p>
          <a:p>
            <a:pPr>
              <a:lnSpc>
                <a:spcPct val="100000"/>
              </a:lnSpc>
              <a:spcBef>
                <a:spcPts val="1400"/>
              </a:spcBef>
              <a:buFont typeface="Wingdings" pitchFamily="2" charset="2"/>
              <a:buChar char="ü"/>
            </a:pPr>
            <a:endParaRPr lang="en-US" sz="2400" b="1" dirty="0">
              <a:solidFill>
                <a:schemeClr val="accent3">
                  <a:lumMod val="25000"/>
                </a:schemeClr>
              </a:solidFill>
              <a:latin typeface="ACADEMY ENGRAVED LET PLAIN:1.0" panose="02000000000000000000" pitchFamily="2" charset="0"/>
            </a:endParaRPr>
          </a:p>
        </p:txBody>
      </p:sp>
      <p:sp>
        <p:nvSpPr>
          <p:cNvPr id="2" name="Title 1">
            <a:extLst>
              <a:ext uri="{FF2B5EF4-FFF2-40B4-BE49-F238E27FC236}">
                <a16:creationId xmlns:a16="http://schemas.microsoft.com/office/drawing/2014/main" id="{C77346B1-F216-4685-381C-8B5B40344D90}"/>
              </a:ext>
            </a:extLst>
          </p:cNvPr>
          <p:cNvSpPr txBox="1">
            <a:spLocks/>
          </p:cNvSpPr>
          <p:nvPr/>
        </p:nvSpPr>
        <p:spPr>
          <a:xfrm>
            <a:off x="366765" y="44852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Flight Number vs Launch Site</a:t>
            </a:r>
          </a:p>
        </p:txBody>
      </p:sp>
      <p:pic>
        <p:nvPicPr>
          <p:cNvPr id="8" name="Picture 7">
            <a:extLst>
              <a:ext uri="{FF2B5EF4-FFF2-40B4-BE49-F238E27FC236}">
                <a16:creationId xmlns:a16="http://schemas.microsoft.com/office/drawing/2014/main" id="{2DB3EB3E-AC46-32CE-550F-15FBAC5B7FEA}"/>
              </a:ext>
            </a:extLst>
          </p:cNvPr>
          <p:cNvPicPr>
            <a:picLocks noChangeAspect="1"/>
          </p:cNvPicPr>
          <p:nvPr/>
        </p:nvPicPr>
        <p:blipFill>
          <a:blip r:embed="rId2"/>
          <a:stretch>
            <a:fillRect/>
          </a:stretch>
        </p:blipFill>
        <p:spPr>
          <a:xfrm>
            <a:off x="451945" y="3310760"/>
            <a:ext cx="11550869" cy="3098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5605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buFont typeface="Wingdings" pitchFamily="2" charset="2"/>
              <a:buChar char="ü"/>
            </a:pPr>
            <a:r>
              <a:rPr lang="en-US" sz="2400" b="1" dirty="0">
                <a:solidFill>
                  <a:schemeClr val="accent3">
                    <a:lumMod val="25000"/>
                  </a:schemeClr>
                </a:solidFill>
                <a:latin typeface="ACADEMY ENGRAVED LET PLAIN:1.0" panose="02000000000000000000" pitchFamily="2" charset="0"/>
              </a:rPr>
              <a:t>The higher the Payload Mass, the higher the success rate. </a:t>
            </a:r>
          </a:p>
          <a:p>
            <a:pPr>
              <a:lnSpc>
                <a:spcPct val="100000"/>
              </a:lnSpc>
              <a:spcBef>
                <a:spcPts val="1400"/>
              </a:spcBef>
              <a:buFont typeface="Wingdings" pitchFamily="2" charset="2"/>
              <a:buChar char="ü"/>
            </a:pPr>
            <a:endParaRPr lang="en-US" sz="2400" b="1" dirty="0">
              <a:solidFill>
                <a:schemeClr val="accent3">
                  <a:lumMod val="25000"/>
                </a:schemeClr>
              </a:solidFill>
              <a:latin typeface="ACADEMY ENGRAVED LET PLAIN:1.0" panose="02000000000000000000" pitchFamily="2" charset="0"/>
            </a:endParaRPr>
          </a:p>
        </p:txBody>
      </p:sp>
      <p:sp>
        <p:nvSpPr>
          <p:cNvPr id="2" name="Title 1">
            <a:extLst>
              <a:ext uri="{FF2B5EF4-FFF2-40B4-BE49-F238E27FC236}">
                <a16:creationId xmlns:a16="http://schemas.microsoft.com/office/drawing/2014/main" id="{C77346B1-F216-4685-381C-8B5B40344D90}"/>
              </a:ext>
            </a:extLst>
          </p:cNvPr>
          <p:cNvSpPr txBox="1">
            <a:spLocks/>
          </p:cNvSpPr>
          <p:nvPr/>
        </p:nvSpPr>
        <p:spPr>
          <a:xfrm>
            <a:off x="366765" y="44852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Flight Number vs Payload Mass</a:t>
            </a:r>
          </a:p>
        </p:txBody>
      </p:sp>
      <p:pic>
        <p:nvPicPr>
          <p:cNvPr id="7" name="Picture 6">
            <a:extLst>
              <a:ext uri="{FF2B5EF4-FFF2-40B4-BE49-F238E27FC236}">
                <a16:creationId xmlns:a16="http://schemas.microsoft.com/office/drawing/2014/main" id="{F1559269-B8BF-74F4-0A4F-CE51140B1C03}"/>
              </a:ext>
            </a:extLst>
          </p:cNvPr>
          <p:cNvPicPr>
            <a:picLocks noChangeAspect="1"/>
          </p:cNvPicPr>
          <p:nvPr/>
        </p:nvPicPr>
        <p:blipFill>
          <a:blip r:embed="rId2"/>
          <a:stretch>
            <a:fillRect/>
          </a:stretch>
        </p:blipFill>
        <p:spPr>
          <a:xfrm>
            <a:off x="199696" y="3308350"/>
            <a:ext cx="11613931"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378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815" y="3066394"/>
            <a:ext cx="4222035" cy="1064172"/>
          </a:xfrm>
          <a:prstGeom prst="rect">
            <a:avLst/>
          </a:prstGeom>
        </p:spPr>
        <p:txBody>
          <a:bodyPr>
            <a:normAutofit/>
          </a:bodyPr>
          <a:lstStyle/>
          <a:p>
            <a:pPr>
              <a:lnSpc>
                <a:spcPct val="100000"/>
              </a:lnSpc>
              <a:spcBef>
                <a:spcPts val="1400"/>
              </a:spcBef>
              <a:buFont typeface="Wingdings" pitchFamily="2" charset="2"/>
              <a:buChar char="ü"/>
            </a:pPr>
            <a:r>
              <a:rPr lang="en-US" sz="2400" b="1" dirty="0">
                <a:solidFill>
                  <a:schemeClr val="accent3">
                    <a:lumMod val="25000"/>
                  </a:schemeClr>
                </a:solidFill>
                <a:latin typeface="ACADEMY ENGRAVED LET PLAIN:1.0" panose="02000000000000000000" pitchFamily="2" charset="0"/>
              </a:rPr>
              <a:t>SSO, HEO, ES-L1, GEO has the highest Success Rate </a:t>
            </a:r>
          </a:p>
          <a:p>
            <a:pPr>
              <a:lnSpc>
                <a:spcPct val="100000"/>
              </a:lnSpc>
              <a:spcBef>
                <a:spcPts val="1400"/>
              </a:spcBef>
              <a:buFont typeface="Wingdings" pitchFamily="2" charset="2"/>
              <a:buChar char="ü"/>
            </a:pPr>
            <a:endParaRPr lang="en-US" sz="2400" b="1" dirty="0">
              <a:solidFill>
                <a:schemeClr val="accent3">
                  <a:lumMod val="25000"/>
                </a:schemeClr>
              </a:solidFill>
              <a:latin typeface="ACADEMY ENGRAVED LET PLAIN:1.0" panose="02000000000000000000" pitchFamily="2" charset="0"/>
            </a:endParaRPr>
          </a:p>
        </p:txBody>
      </p:sp>
      <p:sp>
        <p:nvSpPr>
          <p:cNvPr id="2" name="Title 1">
            <a:extLst>
              <a:ext uri="{FF2B5EF4-FFF2-40B4-BE49-F238E27FC236}">
                <a16:creationId xmlns:a16="http://schemas.microsoft.com/office/drawing/2014/main" id="{C77346B1-F216-4685-381C-8B5B40344D90}"/>
              </a:ext>
            </a:extLst>
          </p:cNvPr>
          <p:cNvSpPr txBox="1">
            <a:spLocks/>
          </p:cNvSpPr>
          <p:nvPr/>
        </p:nvSpPr>
        <p:spPr>
          <a:xfrm>
            <a:off x="366765" y="44852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Success Rate per Orbit</a:t>
            </a:r>
          </a:p>
        </p:txBody>
      </p:sp>
      <p:pic>
        <p:nvPicPr>
          <p:cNvPr id="4" name="Picture 3">
            <a:extLst>
              <a:ext uri="{FF2B5EF4-FFF2-40B4-BE49-F238E27FC236}">
                <a16:creationId xmlns:a16="http://schemas.microsoft.com/office/drawing/2014/main" id="{4468D95F-B984-B557-E68E-DF0248946F6C}"/>
              </a:ext>
            </a:extLst>
          </p:cNvPr>
          <p:cNvPicPr>
            <a:picLocks noChangeAspect="1"/>
          </p:cNvPicPr>
          <p:nvPr/>
        </p:nvPicPr>
        <p:blipFill>
          <a:blip r:embed="rId2"/>
          <a:stretch>
            <a:fillRect/>
          </a:stretch>
        </p:blipFill>
        <p:spPr>
          <a:xfrm>
            <a:off x="5580655" y="1950676"/>
            <a:ext cx="5949530" cy="3496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94392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113537"/>
            <a:ext cx="4222035" cy="1064172"/>
          </a:xfrm>
          <a:prstGeom prst="rect">
            <a:avLst/>
          </a:prstGeom>
        </p:spPr>
        <p:txBody>
          <a:bodyPr>
            <a:normAutofit/>
          </a:bodyPr>
          <a:lstStyle/>
          <a:p>
            <a:pPr>
              <a:lnSpc>
                <a:spcPct val="100000"/>
              </a:lnSpc>
              <a:spcBef>
                <a:spcPts val="1400"/>
              </a:spcBef>
              <a:buFont typeface="Wingdings" pitchFamily="2" charset="2"/>
              <a:buChar char="ü"/>
            </a:pPr>
            <a:r>
              <a:rPr lang="en-US" sz="2400" b="1" dirty="0">
                <a:solidFill>
                  <a:schemeClr val="accent3">
                    <a:lumMod val="25000"/>
                  </a:schemeClr>
                </a:solidFill>
                <a:latin typeface="ACADEMY ENGRAVED LET PLAIN:1.0" panose="02000000000000000000" pitchFamily="2" charset="0"/>
              </a:rPr>
              <a:t>All flights of SSO, HEO, ES-L1, GEO were Successful</a:t>
            </a:r>
          </a:p>
          <a:p>
            <a:pPr>
              <a:lnSpc>
                <a:spcPct val="100000"/>
              </a:lnSpc>
              <a:spcBef>
                <a:spcPts val="1400"/>
              </a:spcBef>
              <a:buFont typeface="Wingdings" pitchFamily="2" charset="2"/>
              <a:buChar char="ü"/>
            </a:pPr>
            <a:endParaRPr lang="en-US" sz="2400" b="1" dirty="0">
              <a:solidFill>
                <a:schemeClr val="accent3">
                  <a:lumMod val="25000"/>
                </a:schemeClr>
              </a:solidFill>
              <a:latin typeface="ACADEMY ENGRAVED LET PLAIN:1.0" panose="02000000000000000000" pitchFamily="2" charset="0"/>
            </a:endParaRPr>
          </a:p>
        </p:txBody>
      </p:sp>
      <p:sp>
        <p:nvSpPr>
          <p:cNvPr id="2" name="Title 1">
            <a:extLst>
              <a:ext uri="{FF2B5EF4-FFF2-40B4-BE49-F238E27FC236}">
                <a16:creationId xmlns:a16="http://schemas.microsoft.com/office/drawing/2014/main" id="{C77346B1-F216-4685-381C-8B5B40344D90}"/>
              </a:ext>
            </a:extLst>
          </p:cNvPr>
          <p:cNvSpPr txBox="1">
            <a:spLocks/>
          </p:cNvSpPr>
          <p:nvPr/>
        </p:nvSpPr>
        <p:spPr>
          <a:xfrm>
            <a:off x="366765" y="44852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Flight Number for each Orbit</a:t>
            </a:r>
          </a:p>
        </p:txBody>
      </p:sp>
      <p:pic>
        <p:nvPicPr>
          <p:cNvPr id="6" name="Picture 5">
            <a:extLst>
              <a:ext uri="{FF2B5EF4-FFF2-40B4-BE49-F238E27FC236}">
                <a16:creationId xmlns:a16="http://schemas.microsoft.com/office/drawing/2014/main" id="{917937B3-4F99-FDA1-09A0-F0B152A211D1}"/>
              </a:ext>
            </a:extLst>
          </p:cNvPr>
          <p:cNvPicPr>
            <a:picLocks noChangeAspect="1"/>
          </p:cNvPicPr>
          <p:nvPr/>
        </p:nvPicPr>
        <p:blipFill>
          <a:blip r:embed="rId2"/>
          <a:stretch>
            <a:fillRect/>
          </a:stretch>
        </p:blipFill>
        <p:spPr>
          <a:xfrm>
            <a:off x="236857" y="3429000"/>
            <a:ext cx="11718286" cy="2813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171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9786" y="1840268"/>
            <a:ext cx="7687566" cy="1064172"/>
          </a:xfrm>
          <a:prstGeom prst="rect">
            <a:avLst/>
          </a:prstGeom>
        </p:spPr>
        <p:txBody>
          <a:bodyPr>
            <a:normAutofit fontScale="92500" lnSpcReduction="10000"/>
          </a:bodyPr>
          <a:lstStyle/>
          <a:p>
            <a:pPr>
              <a:lnSpc>
                <a:spcPct val="100000"/>
              </a:lnSpc>
              <a:spcBef>
                <a:spcPts val="1400"/>
              </a:spcBef>
              <a:buFont typeface="Wingdings" pitchFamily="2" charset="2"/>
              <a:buChar char="ü"/>
            </a:pPr>
            <a:r>
              <a:rPr lang="en-US" sz="2400" b="1" dirty="0">
                <a:solidFill>
                  <a:schemeClr val="accent3">
                    <a:lumMod val="25000"/>
                  </a:schemeClr>
                </a:solidFill>
                <a:latin typeface="ACADEMY ENGRAVED LET PLAIN:1.0" panose="02000000000000000000" pitchFamily="2" charset="0"/>
              </a:rPr>
              <a:t>Even if the payload mass for SSO orbit is low, the flights were successful, also the higher the payload mass the higher the success rate</a:t>
            </a:r>
          </a:p>
          <a:p>
            <a:pPr>
              <a:lnSpc>
                <a:spcPct val="100000"/>
              </a:lnSpc>
              <a:spcBef>
                <a:spcPts val="1400"/>
              </a:spcBef>
              <a:buFont typeface="Wingdings" pitchFamily="2" charset="2"/>
              <a:buChar char="ü"/>
            </a:pPr>
            <a:endParaRPr lang="en-US" sz="2400" b="1" dirty="0">
              <a:solidFill>
                <a:schemeClr val="accent3">
                  <a:lumMod val="25000"/>
                </a:schemeClr>
              </a:solidFill>
              <a:latin typeface="ACADEMY ENGRAVED LET PLAIN:1.0" panose="02000000000000000000" pitchFamily="2" charset="0"/>
            </a:endParaRPr>
          </a:p>
        </p:txBody>
      </p:sp>
      <p:sp>
        <p:nvSpPr>
          <p:cNvPr id="2" name="Title 1">
            <a:extLst>
              <a:ext uri="{FF2B5EF4-FFF2-40B4-BE49-F238E27FC236}">
                <a16:creationId xmlns:a16="http://schemas.microsoft.com/office/drawing/2014/main" id="{C77346B1-F216-4685-381C-8B5B40344D90}"/>
              </a:ext>
            </a:extLst>
          </p:cNvPr>
          <p:cNvSpPr txBox="1">
            <a:spLocks/>
          </p:cNvSpPr>
          <p:nvPr/>
        </p:nvSpPr>
        <p:spPr>
          <a:xfrm>
            <a:off x="366765" y="44852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Payload Mass used for each Orbit </a:t>
            </a:r>
          </a:p>
        </p:txBody>
      </p:sp>
      <p:pic>
        <p:nvPicPr>
          <p:cNvPr id="4" name="Picture 3">
            <a:extLst>
              <a:ext uri="{FF2B5EF4-FFF2-40B4-BE49-F238E27FC236}">
                <a16:creationId xmlns:a16="http://schemas.microsoft.com/office/drawing/2014/main" id="{AD932FD1-DE59-435B-54B3-0598A196BCBC}"/>
              </a:ext>
            </a:extLst>
          </p:cNvPr>
          <p:cNvPicPr>
            <a:picLocks noChangeAspect="1"/>
          </p:cNvPicPr>
          <p:nvPr/>
        </p:nvPicPr>
        <p:blipFill>
          <a:blip r:embed="rId2"/>
          <a:stretch>
            <a:fillRect/>
          </a:stretch>
        </p:blipFill>
        <p:spPr>
          <a:xfrm>
            <a:off x="289786" y="3429000"/>
            <a:ext cx="11612428" cy="2927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69562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7249" y="3053683"/>
            <a:ext cx="4008384" cy="1706454"/>
          </a:xfrm>
          <a:prstGeom prst="rect">
            <a:avLst/>
          </a:prstGeom>
        </p:spPr>
        <p:txBody>
          <a:bodyPr vert="horz" lIns="91440" tIns="45720" rIns="91440" bIns="45720" rtlCol="0">
            <a:normAutofit/>
          </a:bodyPr>
          <a:lstStyle/>
          <a:p>
            <a:pPr>
              <a:spcBef>
                <a:spcPts val="1400"/>
              </a:spcBef>
              <a:buFont typeface="Wingdings" pitchFamily="2" charset="2"/>
              <a:buChar char="ü"/>
            </a:pPr>
            <a:r>
              <a:rPr lang="en-US" sz="2400" b="1" dirty="0">
                <a:latin typeface="ACADEMY ENGRAVED LET PLAIN:1.0" panose="02000000000000000000" pitchFamily="2" charset="0"/>
              </a:rPr>
              <a:t>The Success Rate is increasing over the years due to the experience gained.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8614903C-92F6-E870-35F1-013F2B8D4B91}"/>
              </a:ext>
            </a:extLst>
          </p:cNvPr>
          <p:cNvPicPr>
            <a:picLocks noChangeAspect="1"/>
          </p:cNvPicPr>
          <p:nvPr/>
        </p:nvPicPr>
        <p:blipFill>
          <a:blip r:embed="rId2"/>
          <a:stretch>
            <a:fillRect/>
          </a:stretch>
        </p:blipFill>
        <p:spPr>
          <a:xfrm>
            <a:off x="5379107" y="2109595"/>
            <a:ext cx="5709306" cy="3594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CECC8B96-E72F-B3C9-6F0E-4326E24A840D}"/>
              </a:ext>
            </a:extLst>
          </p:cNvPr>
          <p:cNvSpPr txBox="1">
            <a:spLocks/>
          </p:cNvSpPr>
          <p:nvPr/>
        </p:nvSpPr>
        <p:spPr>
          <a:xfrm>
            <a:off x="366766" y="60472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b="1" dirty="0">
                <a:solidFill>
                  <a:srgbClr val="FF0000"/>
                </a:solidFill>
                <a:latin typeface="ACADEMY ENGRAVED LET PLAIN:1.0" panose="02000000000000000000" pitchFamily="2" charset="0"/>
                <a:ea typeface="Ayuthaya" pitchFamily="2" charset="-34"/>
                <a:cs typeface="Ayuthaya" pitchFamily="2" charset="-34"/>
              </a:rPr>
              <a:t>Launch Success Rate during the Years</a:t>
            </a:r>
          </a:p>
        </p:txBody>
      </p:sp>
    </p:spTree>
    <p:extLst>
      <p:ext uri="{BB962C8B-B14F-4D97-AF65-F5344CB8AC3E}">
        <p14:creationId xmlns:p14="http://schemas.microsoft.com/office/powerpoint/2010/main" val="2068102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526256" y="1944412"/>
            <a:ext cx="4958627" cy="320587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v"/>
            </a:pPr>
            <a:r>
              <a:rPr lang="en-US" dirty="0">
                <a:solidFill>
                  <a:schemeClr val="accent3">
                    <a:lumMod val="25000"/>
                  </a:schemeClr>
                </a:solidFill>
                <a:latin typeface="ACADEMY ENGRAVED LET PLAIN:1.0" panose="02000000000000000000" pitchFamily="2" charset="0"/>
              </a:rPr>
              <a:t>Executive Summary</a:t>
            </a:r>
          </a:p>
          <a:p>
            <a:pPr>
              <a:lnSpc>
                <a:spcPct val="100000"/>
              </a:lnSpc>
              <a:spcBef>
                <a:spcPts val="1400"/>
              </a:spcBef>
              <a:buFont typeface="Wingdings" pitchFamily="2" charset="2"/>
              <a:buChar char="v"/>
            </a:pPr>
            <a:r>
              <a:rPr lang="en-US" dirty="0">
                <a:solidFill>
                  <a:schemeClr val="accent3">
                    <a:lumMod val="25000"/>
                  </a:schemeClr>
                </a:solidFill>
                <a:latin typeface="ACADEMY ENGRAVED LET PLAIN:1.0" panose="02000000000000000000" pitchFamily="2" charset="0"/>
              </a:rPr>
              <a:t>Introduction</a:t>
            </a:r>
          </a:p>
          <a:p>
            <a:pPr>
              <a:lnSpc>
                <a:spcPct val="100000"/>
              </a:lnSpc>
              <a:spcBef>
                <a:spcPts val="1400"/>
              </a:spcBef>
              <a:buFont typeface="Wingdings" pitchFamily="2" charset="2"/>
              <a:buChar char="v"/>
            </a:pPr>
            <a:r>
              <a:rPr lang="en-US" dirty="0">
                <a:solidFill>
                  <a:schemeClr val="accent3">
                    <a:lumMod val="25000"/>
                  </a:schemeClr>
                </a:solidFill>
                <a:latin typeface="ACADEMY ENGRAVED LET PLAIN:1.0" panose="02000000000000000000" pitchFamily="2" charset="0"/>
              </a:rPr>
              <a:t>Methodology</a:t>
            </a:r>
          </a:p>
          <a:p>
            <a:pPr>
              <a:lnSpc>
                <a:spcPct val="100000"/>
              </a:lnSpc>
              <a:spcBef>
                <a:spcPts val="1400"/>
              </a:spcBef>
              <a:buFont typeface="Wingdings" pitchFamily="2" charset="2"/>
              <a:buChar char="v"/>
            </a:pPr>
            <a:r>
              <a:rPr lang="en-US" dirty="0">
                <a:solidFill>
                  <a:schemeClr val="accent3">
                    <a:lumMod val="25000"/>
                  </a:schemeClr>
                </a:solidFill>
                <a:latin typeface="ACADEMY ENGRAVED LET PLAIN:1.0" panose="02000000000000000000" pitchFamily="2" charset="0"/>
              </a:rPr>
              <a:t>Results</a:t>
            </a:r>
          </a:p>
          <a:p>
            <a:pPr>
              <a:lnSpc>
                <a:spcPct val="100000"/>
              </a:lnSpc>
              <a:spcBef>
                <a:spcPts val="1400"/>
              </a:spcBef>
              <a:buFont typeface="Wingdings" pitchFamily="2" charset="2"/>
              <a:buChar char="v"/>
            </a:pPr>
            <a:r>
              <a:rPr lang="en-US" dirty="0">
                <a:solidFill>
                  <a:schemeClr val="accent3">
                    <a:lumMod val="25000"/>
                  </a:schemeClr>
                </a:solidFill>
                <a:latin typeface="ACADEMY ENGRAVED LET PLAIN:1.0" panose="02000000000000000000" pitchFamily="2" charset="0"/>
              </a:rPr>
              <a:t>Conclusion</a:t>
            </a:r>
          </a:p>
          <a:p>
            <a:pPr>
              <a:lnSpc>
                <a:spcPct val="100000"/>
              </a:lnSpc>
              <a:spcBef>
                <a:spcPts val="1400"/>
              </a:spcBef>
              <a:buFont typeface="Wingdings" pitchFamily="2" charset="2"/>
              <a:buChar char="v"/>
            </a:pPr>
            <a:r>
              <a:rPr lang="en-US" dirty="0">
                <a:solidFill>
                  <a:schemeClr val="accent3">
                    <a:lumMod val="25000"/>
                  </a:schemeClr>
                </a:solidFill>
                <a:latin typeface="ACADEMY ENGRAVED LET PLAIN:1.0" panose="02000000000000000000" pitchFamily="2"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7970" y="67528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Table Of Content</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08807" y="57781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b="1" dirty="0">
                <a:solidFill>
                  <a:srgbClr val="FF0000"/>
                </a:solidFill>
                <a:latin typeface="ACADEMY ENGRAVED LET PLAIN:1.0" panose="02000000000000000000" pitchFamily="2" charset="0"/>
                <a:ea typeface="Ayuthaya" pitchFamily="2" charset="-34"/>
                <a:cs typeface="Ayuthaya" pitchFamily="2" charset="-34"/>
              </a:rPr>
              <a:t>Extracting Launch Sites Name’s</a:t>
            </a:r>
          </a:p>
        </p:txBody>
      </p:sp>
      <p:pic>
        <p:nvPicPr>
          <p:cNvPr id="8" name="Picture 7">
            <a:extLst>
              <a:ext uri="{FF2B5EF4-FFF2-40B4-BE49-F238E27FC236}">
                <a16:creationId xmlns:a16="http://schemas.microsoft.com/office/drawing/2014/main" id="{B1368F46-FDD2-0DB3-6528-C29C886C07E5}"/>
              </a:ext>
            </a:extLst>
          </p:cNvPr>
          <p:cNvPicPr>
            <a:picLocks noChangeAspect="1"/>
          </p:cNvPicPr>
          <p:nvPr/>
        </p:nvPicPr>
        <p:blipFill>
          <a:blip r:embed="rId2"/>
          <a:stretch>
            <a:fillRect/>
          </a:stretch>
        </p:blipFill>
        <p:spPr>
          <a:xfrm>
            <a:off x="2823879" y="2087735"/>
            <a:ext cx="5685455" cy="3307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423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08807" y="57781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rgbClr val="FF0000"/>
                </a:solidFill>
                <a:latin typeface="ACADEMY ENGRAVED LET PLAIN:1.0" panose="02000000000000000000" pitchFamily="2" charset="0"/>
                <a:ea typeface="Ayuthaya" pitchFamily="2" charset="-34"/>
                <a:cs typeface="Ayuthaya" pitchFamily="2" charset="-34"/>
              </a:rPr>
              <a:t>Launch Sites Names beginning with CAA</a:t>
            </a:r>
          </a:p>
        </p:txBody>
      </p:sp>
      <p:pic>
        <p:nvPicPr>
          <p:cNvPr id="6" name="Picture 5">
            <a:extLst>
              <a:ext uri="{FF2B5EF4-FFF2-40B4-BE49-F238E27FC236}">
                <a16:creationId xmlns:a16="http://schemas.microsoft.com/office/drawing/2014/main" id="{267EBF53-1504-0B6A-2A1E-F707A8FB07B6}"/>
              </a:ext>
            </a:extLst>
          </p:cNvPr>
          <p:cNvPicPr>
            <a:picLocks noChangeAspect="1"/>
          </p:cNvPicPr>
          <p:nvPr/>
        </p:nvPicPr>
        <p:blipFill>
          <a:blip r:embed="rId2"/>
          <a:stretch>
            <a:fillRect/>
          </a:stretch>
        </p:blipFill>
        <p:spPr>
          <a:xfrm>
            <a:off x="704193" y="1410808"/>
            <a:ext cx="10220214" cy="4661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9913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08807" y="57781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FF0000"/>
                </a:solidFill>
                <a:latin typeface="ACADEMY ENGRAVED LET PLAIN:1.0" panose="02000000000000000000" pitchFamily="2" charset="0"/>
                <a:ea typeface="Ayuthaya" pitchFamily="2" charset="-34"/>
                <a:cs typeface="Ayuthaya" pitchFamily="2" charset="-34"/>
              </a:rPr>
              <a:t>Total Payload Mass carried NASA’s boosters</a:t>
            </a:r>
          </a:p>
        </p:txBody>
      </p:sp>
      <p:pic>
        <p:nvPicPr>
          <p:cNvPr id="4" name="Picture 3">
            <a:extLst>
              <a:ext uri="{FF2B5EF4-FFF2-40B4-BE49-F238E27FC236}">
                <a16:creationId xmlns:a16="http://schemas.microsoft.com/office/drawing/2014/main" id="{6C59684D-EF6A-E5FA-88F5-2347619E1EC9}"/>
              </a:ext>
            </a:extLst>
          </p:cNvPr>
          <p:cNvPicPr>
            <a:picLocks noChangeAspect="1"/>
          </p:cNvPicPr>
          <p:nvPr/>
        </p:nvPicPr>
        <p:blipFill>
          <a:blip r:embed="rId2"/>
          <a:stretch>
            <a:fillRect/>
          </a:stretch>
        </p:blipFill>
        <p:spPr>
          <a:xfrm>
            <a:off x="1920107" y="1675087"/>
            <a:ext cx="7493000" cy="3886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210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08807" y="57781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FF0000"/>
                </a:solidFill>
                <a:latin typeface="ACADEMY ENGRAVED LET PLAIN:1.0" panose="02000000000000000000" pitchFamily="2" charset="0"/>
                <a:ea typeface="Ayuthaya" pitchFamily="2" charset="-34"/>
                <a:cs typeface="Ayuthaya" pitchFamily="2" charset="-34"/>
              </a:rPr>
              <a:t>Average Payload Mass carried by booster F9 V1.1</a:t>
            </a:r>
          </a:p>
        </p:txBody>
      </p:sp>
      <p:pic>
        <p:nvPicPr>
          <p:cNvPr id="6" name="Picture 5">
            <a:extLst>
              <a:ext uri="{FF2B5EF4-FFF2-40B4-BE49-F238E27FC236}">
                <a16:creationId xmlns:a16="http://schemas.microsoft.com/office/drawing/2014/main" id="{91CFC1FD-518A-3828-B1F8-40E2170452C5}"/>
              </a:ext>
            </a:extLst>
          </p:cNvPr>
          <p:cNvPicPr>
            <a:picLocks noChangeAspect="1"/>
          </p:cNvPicPr>
          <p:nvPr/>
        </p:nvPicPr>
        <p:blipFill>
          <a:blip r:embed="rId2"/>
          <a:stretch>
            <a:fillRect/>
          </a:stretch>
        </p:blipFill>
        <p:spPr>
          <a:xfrm>
            <a:off x="2066157" y="1738367"/>
            <a:ext cx="7200900" cy="3822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062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08807" y="57781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FF0000"/>
                </a:solidFill>
                <a:latin typeface="ACADEMY ENGRAVED LET PLAIN:1.0" panose="02000000000000000000" pitchFamily="2" charset="0"/>
                <a:ea typeface="Ayuthaya" pitchFamily="2" charset="-34"/>
                <a:cs typeface="Ayuthaya" pitchFamily="2" charset="-34"/>
              </a:rPr>
              <a:t>Date of the first successful landing in ground pad</a:t>
            </a:r>
          </a:p>
        </p:txBody>
      </p:sp>
      <p:pic>
        <p:nvPicPr>
          <p:cNvPr id="4" name="Picture 3">
            <a:extLst>
              <a:ext uri="{FF2B5EF4-FFF2-40B4-BE49-F238E27FC236}">
                <a16:creationId xmlns:a16="http://schemas.microsoft.com/office/drawing/2014/main" id="{3290AC71-349D-0CE7-8090-950F2BCDDA36}"/>
              </a:ext>
            </a:extLst>
          </p:cNvPr>
          <p:cNvPicPr>
            <a:picLocks noChangeAspect="1"/>
          </p:cNvPicPr>
          <p:nvPr/>
        </p:nvPicPr>
        <p:blipFill>
          <a:blip r:embed="rId2"/>
          <a:stretch>
            <a:fillRect/>
          </a:stretch>
        </p:blipFill>
        <p:spPr>
          <a:xfrm>
            <a:off x="2282057" y="1950905"/>
            <a:ext cx="6769100" cy="3581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15724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838200" y="7486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sz="3600" b="1" dirty="0">
                <a:solidFill>
                  <a:srgbClr val="FF0000"/>
                </a:solidFill>
                <a:latin typeface="ACADEMY ENGRAVED LET PLAIN:1.0" panose="02000000000000000000" pitchFamily="2" charset="0"/>
              </a:rPr>
              <a:t>N</a:t>
            </a:r>
            <a:r>
              <a:rPr lang="en-GB" sz="3600" b="1" dirty="0">
                <a:solidFill>
                  <a:srgbClr val="FF0000"/>
                </a:solidFill>
                <a:effectLst/>
                <a:latin typeface="ACADEMY ENGRAVED LET PLAIN:1.0" panose="02000000000000000000" pitchFamily="2" charset="0"/>
              </a:rPr>
              <a:t>ames of the boosters which have success in drone ship and have payload mass greater than 4000 but less than 6000</a:t>
            </a:r>
            <a:endParaRPr lang="en-GB" sz="3600" b="0" dirty="0">
              <a:solidFill>
                <a:srgbClr val="FF0000"/>
              </a:solidFill>
              <a:effectLst/>
              <a:latin typeface="ACADEMY ENGRAVED LET PLAIN:1.0" panose="02000000000000000000" pitchFamily="2" charset="0"/>
            </a:endParaRPr>
          </a:p>
        </p:txBody>
      </p:sp>
      <p:pic>
        <p:nvPicPr>
          <p:cNvPr id="6" name="Picture 5">
            <a:extLst>
              <a:ext uri="{FF2B5EF4-FFF2-40B4-BE49-F238E27FC236}">
                <a16:creationId xmlns:a16="http://schemas.microsoft.com/office/drawing/2014/main" id="{DD391DEE-D34F-2C80-E338-8FD5D2E14759}"/>
              </a:ext>
            </a:extLst>
          </p:cNvPr>
          <p:cNvPicPr>
            <a:picLocks noChangeAspect="1"/>
          </p:cNvPicPr>
          <p:nvPr/>
        </p:nvPicPr>
        <p:blipFill>
          <a:blip r:embed="rId2"/>
          <a:stretch>
            <a:fillRect/>
          </a:stretch>
        </p:blipFill>
        <p:spPr>
          <a:xfrm>
            <a:off x="1358258" y="2062569"/>
            <a:ext cx="9475484" cy="35289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035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08807" y="57781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sz="4400" b="1" dirty="0">
                <a:solidFill>
                  <a:srgbClr val="FF0000"/>
                </a:solidFill>
                <a:latin typeface="ACADEMY ENGRAVED LET PLAIN:1.0" panose="02000000000000000000" pitchFamily="2" charset="0"/>
              </a:rPr>
              <a:t>T</a:t>
            </a:r>
            <a:r>
              <a:rPr lang="en-GB" sz="4400" b="1" dirty="0">
                <a:solidFill>
                  <a:srgbClr val="FF0000"/>
                </a:solidFill>
                <a:effectLst/>
                <a:latin typeface="ACADEMY ENGRAVED LET PLAIN:1.0" panose="02000000000000000000" pitchFamily="2" charset="0"/>
              </a:rPr>
              <a:t>otal number of successful and failure mission outcomes</a:t>
            </a:r>
            <a:endParaRPr lang="en-GB" sz="4400" b="0" dirty="0">
              <a:solidFill>
                <a:srgbClr val="FF0000"/>
              </a:solidFill>
              <a:effectLst/>
              <a:latin typeface="ACADEMY ENGRAVED LET PLAIN:1.0" panose="02000000000000000000" pitchFamily="2" charset="0"/>
            </a:endParaRPr>
          </a:p>
        </p:txBody>
      </p:sp>
      <p:pic>
        <p:nvPicPr>
          <p:cNvPr id="6" name="Picture 5">
            <a:extLst>
              <a:ext uri="{FF2B5EF4-FFF2-40B4-BE49-F238E27FC236}">
                <a16:creationId xmlns:a16="http://schemas.microsoft.com/office/drawing/2014/main" id="{88130EAD-A378-15D9-6E4E-7F1E5AD0B1F8}"/>
              </a:ext>
            </a:extLst>
          </p:cNvPr>
          <p:cNvPicPr>
            <a:picLocks noChangeAspect="1"/>
          </p:cNvPicPr>
          <p:nvPr/>
        </p:nvPicPr>
        <p:blipFill>
          <a:blip r:embed="rId2"/>
          <a:stretch>
            <a:fillRect/>
          </a:stretch>
        </p:blipFill>
        <p:spPr>
          <a:xfrm>
            <a:off x="325702" y="2440911"/>
            <a:ext cx="11540595" cy="3064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73546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18363" y="65138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sz="4400" b="1" dirty="0">
                <a:solidFill>
                  <a:srgbClr val="FF0000"/>
                </a:solidFill>
                <a:effectLst/>
                <a:latin typeface="ACADEMY ENGRAVED LET PLAIN:1.0" panose="02000000000000000000" pitchFamily="2" charset="0"/>
              </a:rPr>
              <a:t>Names of the </a:t>
            </a:r>
            <a:r>
              <a:rPr lang="en-GB" sz="4400" b="1" dirty="0" err="1">
                <a:solidFill>
                  <a:srgbClr val="FF0000"/>
                </a:solidFill>
                <a:effectLst/>
                <a:latin typeface="ACADEMY ENGRAVED LET PLAIN:1.0" panose="02000000000000000000" pitchFamily="2" charset="0"/>
              </a:rPr>
              <a:t>booster_versions</a:t>
            </a:r>
            <a:r>
              <a:rPr lang="en-GB" sz="4400" b="1" dirty="0">
                <a:solidFill>
                  <a:srgbClr val="FF0000"/>
                </a:solidFill>
                <a:effectLst/>
                <a:latin typeface="ACADEMY ENGRAVED LET PLAIN:1.0" panose="02000000000000000000" pitchFamily="2" charset="0"/>
              </a:rPr>
              <a:t> which have carried the maximum Payload </a:t>
            </a:r>
            <a:r>
              <a:rPr lang="en-GB" sz="4400" b="1" dirty="0">
                <a:solidFill>
                  <a:srgbClr val="FF0000"/>
                </a:solidFill>
                <a:latin typeface="ACADEMY ENGRAVED LET PLAIN:1.0" panose="02000000000000000000" pitchFamily="2" charset="0"/>
              </a:rPr>
              <a:t>M</a:t>
            </a:r>
            <a:r>
              <a:rPr lang="en-GB" sz="4400" b="1" dirty="0">
                <a:solidFill>
                  <a:srgbClr val="FF0000"/>
                </a:solidFill>
                <a:effectLst/>
                <a:latin typeface="ACADEMY ENGRAVED LET PLAIN:1.0" panose="02000000000000000000" pitchFamily="2" charset="0"/>
              </a:rPr>
              <a:t>ass</a:t>
            </a:r>
            <a:endParaRPr lang="en-GB" sz="4400" b="0" dirty="0">
              <a:solidFill>
                <a:srgbClr val="FF0000"/>
              </a:solidFill>
              <a:effectLst/>
              <a:latin typeface="ACADEMY ENGRAVED LET PLAIN:1.0" panose="02000000000000000000" pitchFamily="2" charset="0"/>
            </a:endParaRPr>
          </a:p>
        </p:txBody>
      </p:sp>
      <p:pic>
        <p:nvPicPr>
          <p:cNvPr id="4" name="Picture 3">
            <a:extLst>
              <a:ext uri="{FF2B5EF4-FFF2-40B4-BE49-F238E27FC236}">
                <a16:creationId xmlns:a16="http://schemas.microsoft.com/office/drawing/2014/main" id="{B2131F67-E130-7925-A3B1-63B7C083CFD9}"/>
              </a:ext>
            </a:extLst>
          </p:cNvPr>
          <p:cNvPicPr>
            <a:picLocks noChangeAspect="1"/>
          </p:cNvPicPr>
          <p:nvPr/>
        </p:nvPicPr>
        <p:blipFill>
          <a:blip r:embed="rId2"/>
          <a:stretch>
            <a:fillRect/>
          </a:stretch>
        </p:blipFill>
        <p:spPr>
          <a:xfrm>
            <a:off x="1789963" y="1789563"/>
            <a:ext cx="7772400" cy="4274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2667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28873" y="441177"/>
            <a:ext cx="10515600" cy="16714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sz="3600" b="1" dirty="0">
                <a:solidFill>
                  <a:srgbClr val="FF0000"/>
                </a:solidFill>
                <a:latin typeface="ACADEMY ENGRAVED LET PLAIN:1.0" panose="02000000000000000000" pitchFamily="2" charset="0"/>
              </a:rPr>
              <a:t>T</a:t>
            </a:r>
            <a:r>
              <a:rPr lang="en-GB" sz="3600" b="1" dirty="0">
                <a:solidFill>
                  <a:srgbClr val="FF0000"/>
                </a:solidFill>
                <a:effectLst/>
                <a:latin typeface="ACADEMY ENGRAVED LET PLAIN:1.0" panose="02000000000000000000" pitchFamily="2" charset="0"/>
              </a:rPr>
              <a:t>he records displaying the month names, failure </a:t>
            </a:r>
            <a:r>
              <a:rPr lang="en-GB" sz="3600" b="1" dirty="0" err="1">
                <a:solidFill>
                  <a:srgbClr val="FF0000"/>
                </a:solidFill>
                <a:effectLst/>
                <a:latin typeface="ACADEMY ENGRAVED LET PLAIN:1.0" panose="02000000000000000000" pitchFamily="2" charset="0"/>
              </a:rPr>
              <a:t>landing_outcomes</a:t>
            </a:r>
            <a:r>
              <a:rPr lang="en-GB" sz="3600" b="1" dirty="0">
                <a:solidFill>
                  <a:srgbClr val="FF0000"/>
                </a:solidFill>
                <a:effectLst/>
                <a:latin typeface="ACADEMY ENGRAVED LET PLAIN:1.0" panose="02000000000000000000" pitchFamily="2" charset="0"/>
              </a:rPr>
              <a:t> in drone ship ,booster versions, </a:t>
            </a:r>
            <a:r>
              <a:rPr lang="en-GB" sz="3600" b="1" dirty="0" err="1">
                <a:solidFill>
                  <a:srgbClr val="FF0000"/>
                </a:solidFill>
                <a:effectLst/>
                <a:latin typeface="ACADEMY ENGRAVED LET PLAIN:1.0" panose="02000000000000000000" pitchFamily="2" charset="0"/>
              </a:rPr>
              <a:t>launch_site</a:t>
            </a:r>
            <a:r>
              <a:rPr lang="en-GB" sz="3600" b="1" dirty="0">
                <a:solidFill>
                  <a:srgbClr val="FF0000"/>
                </a:solidFill>
                <a:effectLst/>
                <a:latin typeface="ACADEMY ENGRAVED LET PLAIN:1.0" panose="02000000000000000000" pitchFamily="2" charset="0"/>
              </a:rPr>
              <a:t> for the months in year 2015.</a:t>
            </a:r>
            <a:endParaRPr lang="en-GB" sz="3600" b="0" dirty="0">
              <a:solidFill>
                <a:srgbClr val="FF0000"/>
              </a:solidFill>
              <a:effectLst/>
              <a:latin typeface="ACADEMY ENGRAVED LET PLAIN:1.0" panose="02000000000000000000" pitchFamily="2" charset="0"/>
            </a:endParaRPr>
          </a:p>
        </p:txBody>
      </p:sp>
      <p:pic>
        <p:nvPicPr>
          <p:cNvPr id="6" name="Picture 5">
            <a:extLst>
              <a:ext uri="{FF2B5EF4-FFF2-40B4-BE49-F238E27FC236}">
                <a16:creationId xmlns:a16="http://schemas.microsoft.com/office/drawing/2014/main" id="{08785574-76A2-9611-B255-7C534AE6E90C}"/>
              </a:ext>
            </a:extLst>
          </p:cNvPr>
          <p:cNvPicPr>
            <a:picLocks noChangeAspect="1"/>
          </p:cNvPicPr>
          <p:nvPr/>
        </p:nvPicPr>
        <p:blipFill>
          <a:blip r:embed="rId2"/>
          <a:stretch>
            <a:fillRect/>
          </a:stretch>
        </p:blipFill>
        <p:spPr>
          <a:xfrm>
            <a:off x="1376855" y="2497163"/>
            <a:ext cx="8615855" cy="2762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3494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18363" y="651384"/>
            <a:ext cx="10515600" cy="9795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Ranking the count of landing outcomes between the date 2010-06-04 and 2017-03-20</a:t>
            </a:r>
            <a:endParaRPr lang="en-GB" b="0" dirty="0">
              <a:solidFill>
                <a:srgbClr val="FF0000"/>
              </a:solidFill>
              <a:effectLst/>
              <a:latin typeface="ACADEMY ENGRAVED LET PLAIN:1.0" panose="02000000000000000000" pitchFamily="2" charset="0"/>
            </a:endParaRPr>
          </a:p>
        </p:txBody>
      </p:sp>
      <p:pic>
        <p:nvPicPr>
          <p:cNvPr id="6" name="Picture 5">
            <a:extLst>
              <a:ext uri="{FF2B5EF4-FFF2-40B4-BE49-F238E27FC236}">
                <a16:creationId xmlns:a16="http://schemas.microsoft.com/office/drawing/2014/main" id="{7138DFC9-0AEE-7C29-F4E8-BDDB6DFE9574}"/>
              </a:ext>
            </a:extLst>
          </p:cNvPr>
          <p:cNvPicPr>
            <a:picLocks noChangeAspect="1"/>
          </p:cNvPicPr>
          <p:nvPr/>
        </p:nvPicPr>
        <p:blipFill>
          <a:blip r:embed="rId2"/>
          <a:stretch>
            <a:fillRect/>
          </a:stretch>
        </p:blipFill>
        <p:spPr>
          <a:xfrm>
            <a:off x="1789963" y="1996017"/>
            <a:ext cx="7772400" cy="4360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378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79915" y="1301740"/>
            <a:ext cx="10687961" cy="543247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v"/>
            </a:pPr>
            <a:r>
              <a:rPr lang="en-US" sz="2400" b="1" dirty="0">
                <a:solidFill>
                  <a:schemeClr val="accent3">
                    <a:lumMod val="25000"/>
                  </a:schemeClr>
                </a:solidFill>
                <a:latin typeface="ACADEMY ENGRAVED LET PLAIN:1.0" panose="02000000000000000000" pitchFamily="2" charset="0"/>
              </a:rPr>
              <a:t>Methodologies</a:t>
            </a:r>
          </a:p>
          <a:p>
            <a:pPr lvl="1">
              <a:lnSpc>
                <a:spcPct val="100000"/>
              </a:lnSpc>
              <a:spcBef>
                <a:spcPts val="1400"/>
              </a:spcBef>
              <a:buFont typeface="Wingdings" pitchFamily="2" charset="2"/>
              <a:buChar char="v"/>
            </a:pPr>
            <a:r>
              <a:rPr lang="en-US" b="1" dirty="0">
                <a:solidFill>
                  <a:schemeClr val="accent3">
                    <a:lumMod val="25000"/>
                  </a:schemeClr>
                </a:solidFill>
                <a:latin typeface="Colonna MT" pitchFamily="82" charset="77"/>
              </a:rPr>
              <a:t>Data Collection</a:t>
            </a:r>
          </a:p>
          <a:p>
            <a:pPr lvl="1">
              <a:lnSpc>
                <a:spcPct val="100000"/>
              </a:lnSpc>
              <a:spcBef>
                <a:spcPts val="1400"/>
              </a:spcBef>
              <a:buFont typeface="Wingdings" pitchFamily="2" charset="2"/>
              <a:buChar char="v"/>
            </a:pPr>
            <a:r>
              <a:rPr lang="en-US" b="1" dirty="0">
                <a:solidFill>
                  <a:schemeClr val="accent3">
                    <a:lumMod val="25000"/>
                  </a:schemeClr>
                </a:solidFill>
                <a:latin typeface="Colonna MT" pitchFamily="82" charset="77"/>
              </a:rPr>
              <a:t>Data Wrangling</a:t>
            </a:r>
          </a:p>
          <a:p>
            <a:pPr lvl="1">
              <a:lnSpc>
                <a:spcPct val="100000"/>
              </a:lnSpc>
              <a:spcBef>
                <a:spcPts val="1400"/>
              </a:spcBef>
              <a:buFont typeface="Wingdings" pitchFamily="2" charset="2"/>
              <a:buChar char="v"/>
            </a:pPr>
            <a:r>
              <a:rPr lang="en-US" b="1" dirty="0">
                <a:solidFill>
                  <a:schemeClr val="accent3">
                    <a:lumMod val="25000"/>
                  </a:schemeClr>
                </a:solidFill>
                <a:latin typeface="Colonna MT" pitchFamily="82" charset="77"/>
              </a:rPr>
              <a:t>EDA with SQL &amp; Data Visualization</a:t>
            </a:r>
          </a:p>
          <a:p>
            <a:pPr lvl="1">
              <a:lnSpc>
                <a:spcPct val="100000"/>
              </a:lnSpc>
              <a:spcBef>
                <a:spcPts val="1400"/>
              </a:spcBef>
              <a:buFont typeface="Wingdings" pitchFamily="2" charset="2"/>
              <a:buChar char="v"/>
            </a:pPr>
            <a:r>
              <a:rPr lang="en-US" b="1" dirty="0">
                <a:solidFill>
                  <a:schemeClr val="accent3">
                    <a:lumMod val="25000"/>
                  </a:schemeClr>
                </a:solidFill>
                <a:latin typeface="Colonna MT" pitchFamily="82" charset="77"/>
              </a:rPr>
              <a:t>Interactive Visual Analytics with Folium and </a:t>
            </a:r>
            <a:r>
              <a:rPr lang="en-US" b="1" dirty="0" err="1">
                <a:solidFill>
                  <a:schemeClr val="accent3">
                    <a:lumMod val="25000"/>
                  </a:schemeClr>
                </a:solidFill>
                <a:latin typeface="Colonna MT" pitchFamily="82" charset="77"/>
              </a:rPr>
              <a:t>Plotly</a:t>
            </a:r>
            <a:r>
              <a:rPr lang="en-US" b="1" dirty="0">
                <a:solidFill>
                  <a:schemeClr val="accent3">
                    <a:lumMod val="25000"/>
                  </a:schemeClr>
                </a:solidFill>
                <a:latin typeface="Colonna MT" pitchFamily="82" charset="77"/>
              </a:rPr>
              <a:t>/Dash</a:t>
            </a:r>
          </a:p>
          <a:p>
            <a:pPr lvl="1">
              <a:lnSpc>
                <a:spcPct val="100000"/>
              </a:lnSpc>
              <a:spcBef>
                <a:spcPts val="1400"/>
              </a:spcBef>
              <a:buFont typeface="Wingdings" pitchFamily="2" charset="2"/>
              <a:buChar char="v"/>
            </a:pPr>
            <a:r>
              <a:rPr lang="en-US" b="1" dirty="0">
                <a:solidFill>
                  <a:schemeClr val="accent3">
                    <a:lumMod val="25000"/>
                  </a:schemeClr>
                </a:solidFill>
                <a:latin typeface="Colonna MT" pitchFamily="82" charset="77"/>
              </a:rPr>
              <a:t>Machine Learning Prediction</a:t>
            </a:r>
          </a:p>
          <a:p>
            <a:pPr>
              <a:lnSpc>
                <a:spcPct val="100000"/>
              </a:lnSpc>
              <a:spcBef>
                <a:spcPts val="1400"/>
              </a:spcBef>
              <a:buFont typeface="Wingdings" pitchFamily="2" charset="2"/>
              <a:buChar char="v"/>
            </a:pPr>
            <a:r>
              <a:rPr lang="en-US" sz="2400" b="1" dirty="0">
                <a:solidFill>
                  <a:schemeClr val="accent3">
                    <a:lumMod val="25000"/>
                  </a:schemeClr>
                </a:solidFill>
                <a:latin typeface="ACADEMY ENGRAVED LET PLAIN:1.0" panose="02000000000000000000" pitchFamily="2" charset="0"/>
              </a:rPr>
              <a:t>Results</a:t>
            </a:r>
          </a:p>
          <a:p>
            <a:pPr lvl="1">
              <a:lnSpc>
                <a:spcPct val="100000"/>
              </a:lnSpc>
              <a:spcBef>
                <a:spcPts val="1400"/>
              </a:spcBef>
              <a:buFont typeface="Wingdings" pitchFamily="2" charset="2"/>
              <a:buChar char="v"/>
            </a:pPr>
            <a:r>
              <a:rPr lang="en-US" b="1" dirty="0">
                <a:solidFill>
                  <a:schemeClr val="accent3">
                    <a:lumMod val="25000"/>
                  </a:schemeClr>
                </a:solidFill>
                <a:latin typeface="Colonna MT" pitchFamily="82" charset="77"/>
              </a:rPr>
              <a:t>EDA results</a:t>
            </a:r>
          </a:p>
          <a:p>
            <a:pPr lvl="1">
              <a:lnSpc>
                <a:spcPct val="100000"/>
              </a:lnSpc>
              <a:spcBef>
                <a:spcPts val="1400"/>
              </a:spcBef>
              <a:buFont typeface="Wingdings" pitchFamily="2" charset="2"/>
              <a:buChar char="v"/>
            </a:pPr>
            <a:r>
              <a:rPr lang="en-US" b="1" dirty="0">
                <a:solidFill>
                  <a:schemeClr val="accent3">
                    <a:lumMod val="25000"/>
                  </a:schemeClr>
                </a:solidFill>
                <a:latin typeface="Colonna MT" pitchFamily="82" charset="77"/>
              </a:rPr>
              <a:t>Interactive Analytics results</a:t>
            </a:r>
          </a:p>
          <a:p>
            <a:pPr lvl="1">
              <a:lnSpc>
                <a:spcPct val="100000"/>
              </a:lnSpc>
              <a:spcBef>
                <a:spcPts val="1400"/>
              </a:spcBef>
              <a:buFont typeface="Wingdings" pitchFamily="2" charset="2"/>
              <a:buChar char="v"/>
            </a:pPr>
            <a:r>
              <a:rPr lang="en-US" b="1" dirty="0">
                <a:solidFill>
                  <a:schemeClr val="accent3">
                    <a:lumMod val="25000"/>
                  </a:schemeClr>
                </a:solidFill>
                <a:latin typeface="Colonna MT" pitchFamily="82" charset="77"/>
              </a:rPr>
              <a:t>Predictive Analytics results</a:t>
            </a:r>
          </a:p>
          <a:p>
            <a:pPr>
              <a:lnSpc>
                <a:spcPct val="100000"/>
              </a:lnSpc>
              <a:spcBef>
                <a:spcPts val="1400"/>
              </a:spcBef>
              <a:buFont typeface="Wingdings" pitchFamily="2" charset="2"/>
              <a:buChar char="v"/>
            </a:pPr>
            <a:endParaRPr lang="en-US" sz="2400" b="1" dirty="0">
              <a:solidFill>
                <a:schemeClr val="accent3">
                  <a:lumMod val="25000"/>
                </a:schemeClr>
              </a:solidFill>
              <a:latin typeface="Colonna MT" pitchFamily="82" charset="77"/>
            </a:endParaRPr>
          </a:p>
        </p:txBody>
      </p:sp>
      <p:sp>
        <p:nvSpPr>
          <p:cNvPr id="2" name="Title 1">
            <a:extLst>
              <a:ext uri="{FF2B5EF4-FFF2-40B4-BE49-F238E27FC236}">
                <a16:creationId xmlns:a16="http://schemas.microsoft.com/office/drawing/2014/main" id="{D8907400-80D5-893A-D663-74AD61CC03B7}"/>
              </a:ext>
            </a:extLst>
          </p:cNvPr>
          <p:cNvSpPr txBox="1">
            <a:spLocks/>
          </p:cNvSpPr>
          <p:nvPr/>
        </p:nvSpPr>
        <p:spPr>
          <a:xfrm>
            <a:off x="528273"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18363" y="651384"/>
            <a:ext cx="10515600" cy="9795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Marking the 3 Launch Sites on the Map</a:t>
            </a:r>
            <a:endParaRPr lang="en-GB" b="0" dirty="0">
              <a:solidFill>
                <a:srgbClr val="FF0000"/>
              </a:solidFill>
              <a:effectLst/>
              <a:latin typeface="ACADEMY ENGRAVED LET PLAIN:1.0" panose="02000000000000000000" pitchFamily="2" charset="0"/>
            </a:endParaRPr>
          </a:p>
        </p:txBody>
      </p:sp>
      <p:pic>
        <p:nvPicPr>
          <p:cNvPr id="4" name="Picture 3">
            <a:extLst>
              <a:ext uri="{FF2B5EF4-FFF2-40B4-BE49-F238E27FC236}">
                <a16:creationId xmlns:a16="http://schemas.microsoft.com/office/drawing/2014/main" id="{6CA449C8-0289-D439-A367-B5834D5B6561}"/>
              </a:ext>
            </a:extLst>
          </p:cNvPr>
          <p:cNvPicPr>
            <a:picLocks noChangeAspect="1"/>
          </p:cNvPicPr>
          <p:nvPr/>
        </p:nvPicPr>
        <p:blipFill>
          <a:blip r:embed="rId2"/>
          <a:stretch>
            <a:fillRect/>
          </a:stretch>
        </p:blipFill>
        <p:spPr>
          <a:xfrm>
            <a:off x="1047414" y="2154621"/>
            <a:ext cx="9886549" cy="3974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4890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
        <p:nvSpPr>
          <p:cNvPr id="3" name="Title 1">
            <a:extLst>
              <a:ext uri="{FF2B5EF4-FFF2-40B4-BE49-F238E27FC236}">
                <a16:creationId xmlns:a16="http://schemas.microsoft.com/office/drawing/2014/main" id="{503DEB63-01AE-6C3C-0CC1-CCB81ADD6DCA}"/>
              </a:ext>
            </a:extLst>
          </p:cNvPr>
          <p:cNvSpPr txBox="1">
            <a:spLocks/>
          </p:cNvSpPr>
          <p:nvPr/>
        </p:nvSpPr>
        <p:spPr>
          <a:xfrm>
            <a:off x="418363" y="651384"/>
            <a:ext cx="10515600" cy="9795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Marking All Flights using </a:t>
            </a:r>
            <a:r>
              <a:rPr lang="en-GB" b="1" dirty="0" err="1">
                <a:solidFill>
                  <a:srgbClr val="FF0000"/>
                </a:solidFill>
                <a:effectLst/>
                <a:latin typeface="ACADEMY ENGRAVED LET PLAIN:1.0" panose="02000000000000000000" pitchFamily="2" charset="0"/>
              </a:rPr>
              <a:t>MarkerCluster</a:t>
            </a:r>
            <a:endParaRPr lang="en-GB" b="0" dirty="0">
              <a:solidFill>
                <a:srgbClr val="FF0000"/>
              </a:solidFill>
              <a:effectLst/>
              <a:latin typeface="ACADEMY ENGRAVED LET PLAIN:1.0" panose="02000000000000000000" pitchFamily="2" charset="0"/>
            </a:endParaRPr>
          </a:p>
        </p:txBody>
      </p:sp>
      <p:pic>
        <p:nvPicPr>
          <p:cNvPr id="7" name="Picture 6">
            <a:extLst>
              <a:ext uri="{FF2B5EF4-FFF2-40B4-BE49-F238E27FC236}">
                <a16:creationId xmlns:a16="http://schemas.microsoft.com/office/drawing/2014/main" id="{2B06BD7F-7605-E992-AA85-AC55646C6E3A}"/>
              </a:ext>
            </a:extLst>
          </p:cNvPr>
          <p:cNvPicPr>
            <a:picLocks noChangeAspect="1"/>
          </p:cNvPicPr>
          <p:nvPr/>
        </p:nvPicPr>
        <p:blipFill>
          <a:blip r:embed="rId2"/>
          <a:stretch>
            <a:fillRect/>
          </a:stretch>
        </p:blipFill>
        <p:spPr>
          <a:xfrm>
            <a:off x="1030013" y="2207938"/>
            <a:ext cx="4885559" cy="337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0F60A912-F2F6-144E-AA32-8890861DF2F7}"/>
              </a:ext>
            </a:extLst>
          </p:cNvPr>
          <p:cNvPicPr>
            <a:picLocks noChangeAspect="1"/>
          </p:cNvPicPr>
          <p:nvPr/>
        </p:nvPicPr>
        <p:blipFill>
          <a:blip r:embed="rId3"/>
          <a:stretch>
            <a:fillRect/>
          </a:stretch>
        </p:blipFill>
        <p:spPr>
          <a:xfrm>
            <a:off x="6391527" y="2207937"/>
            <a:ext cx="4431282" cy="3440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9508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CFEE69B8-A90D-3C71-F6F8-DE1A529EBD9B}"/>
              </a:ext>
            </a:extLst>
          </p:cNvPr>
          <p:cNvSpPr txBox="1">
            <a:spLocks/>
          </p:cNvSpPr>
          <p:nvPr/>
        </p:nvSpPr>
        <p:spPr>
          <a:xfrm>
            <a:off x="418363" y="651384"/>
            <a:ext cx="10515600" cy="9795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Finding th</a:t>
            </a:r>
            <a:r>
              <a:rPr lang="en-GB" b="1" dirty="0">
                <a:solidFill>
                  <a:srgbClr val="FF0000"/>
                </a:solidFill>
                <a:latin typeface="ACADEMY ENGRAVED LET PLAIN:1.0" panose="02000000000000000000" pitchFamily="2" charset="0"/>
              </a:rPr>
              <a:t>e closest coastline to KSC station</a:t>
            </a:r>
            <a:endParaRPr lang="en-GB" b="0" dirty="0">
              <a:solidFill>
                <a:srgbClr val="FF0000"/>
              </a:solidFill>
              <a:effectLst/>
              <a:latin typeface="ACADEMY ENGRAVED LET PLAIN:1.0" panose="02000000000000000000" pitchFamily="2" charset="0"/>
            </a:endParaRPr>
          </a:p>
        </p:txBody>
      </p:sp>
      <p:pic>
        <p:nvPicPr>
          <p:cNvPr id="4" name="Picture 3">
            <a:extLst>
              <a:ext uri="{FF2B5EF4-FFF2-40B4-BE49-F238E27FC236}">
                <a16:creationId xmlns:a16="http://schemas.microsoft.com/office/drawing/2014/main" id="{61339104-7CE8-E88B-16A0-FE45FDFE7612}"/>
              </a:ext>
            </a:extLst>
          </p:cNvPr>
          <p:cNvPicPr>
            <a:picLocks noChangeAspect="1"/>
          </p:cNvPicPr>
          <p:nvPr/>
        </p:nvPicPr>
        <p:blipFill>
          <a:blip r:embed="rId2"/>
          <a:stretch>
            <a:fillRect/>
          </a:stretch>
        </p:blipFill>
        <p:spPr>
          <a:xfrm>
            <a:off x="2290817" y="2373367"/>
            <a:ext cx="7772400" cy="3446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3042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8223-6CCC-9F0C-C670-0F9844B82D23}"/>
              </a:ext>
            </a:extLst>
          </p:cNvPr>
          <p:cNvSpPr txBox="1">
            <a:spLocks/>
          </p:cNvSpPr>
          <p:nvPr/>
        </p:nvSpPr>
        <p:spPr>
          <a:xfrm>
            <a:off x="418363" y="651384"/>
            <a:ext cx="10515600" cy="9795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Total Successful launches for All sites</a:t>
            </a:r>
            <a:endParaRPr lang="en-GB" b="0" dirty="0">
              <a:solidFill>
                <a:srgbClr val="FF0000"/>
              </a:solidFill>
              <a:effectLst/>
              <a:latin typeface="ACADEMY ENGRAVED LET PLAIN:1.0" panose="02000000000000000000" pitchFamily="2" charset="0"/>
            </a:endParaRPr>
          </a:p>
        </p:txBody>
      </p:sp>
      <p:pic>
        <p:nvPicPr>
          <p:cNvPr id="4" name="Picture 3">
            <a:extLst>
              <a:ext uri="{FF2B5EF4-FFF2-40B4-BE49-F238E27FC236}">
                <a16:creationId xmlns:a16="http://schemas.microsoft.com/office/drawing/2014/main" id="{D3D9EF3A-F54F-E698-4FC0-7C2D44C9C861}"/>
              </a:ext>
            </a:extLst>
          </p:cNvPr>
          <p:cNvPicPr>
            <a:picLocks noChangeAspect="1"/>
          </p:cNvPicPr>
          <p:nvPr/>
        </p:nvPicPr>
        <p:blipFill>
          <a:blip r:embed="rId2"/>
          <a:stretch>
            <a:fillRect/>
          </a:stretch>
        </p:blipFill>
        <p:spPr>
          <a:xfrm>
            <a:off x="3520966" y="2732688"/>
            <a:ext cx="8435670" cy="3352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9E32A7C9-7B49-E93B-8893-8BEC11E55F49}"/>
              </a:ext>
            </a:extLst>
          </p:cNvPr>
          <p:cNvSpPr txBox="1"/>
          <p:nvPr/>
        </p:nvSpPr>
        <p:spPr>
          <a:xfrm>
            <a:off x="126124" y="3429000"/>
            <a:ext cx="3037490" cy="1569660"/>
          </a:xfrm>
          <a:prstGeom prst="rect">
            <a:avLst/>
          </a:prstGeom>
          <a:noFill/>
        </p:spPr>
        <p:txBody>
          <a:bodyPr wrap="square" rtlCol="0">
            <a:spAutoFit/>
          </a:bodyPr>
          <a:lstStyle/>
          <a:p>
            <a:pPr marL="285750" indent="-285750">
              <a:buFont typeface="Wingdings" pitchFamily="2" charset="2"/>
              <a:buChar char="ü"/>
            </a:pPr>
            <a:r>
              <a:rPr lang="en-MA" sz="2400" b="1" dirty="0">
                <a:latin typeface="ACADEMY ENGRAVED LET PLAIN:1.0" panose="02000000000000000000" pitchFamily="2" charset="0"/>
              </a:rPr>
              <a:t>KSC LC-39A has the heighest number of successful flights</a:t>
            </a:r>
          </a:p>
        </p:txBody>
      </p:sp>
    </p:spTree>
    <p:extLst>
      <p:ext uri="{BB962C8B-B14F-4D97-AF65-F5344CB8AC3E}">
        <p14:creationId xmlns:p14="http://schemas.microsoft.com/office/powerpoint/2010/main" val="1204630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8223-6CCC-9F0C-C670-0F9844B82D23}"/>
              </a:ext>
            </a:extLst>
          </p:cNvPr>
          <p:cNvSpPr txBox="1">
            <a:spLocks/>
          </p:cNvSpPr>
          <p:nvPr/>
        </p:nvSpPr>
        <p:spPr>
          <a:xfrm>
            <a:off x="418363" y="651384"/>
            <a:ext cx="10515600" cy="9795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Total Successful launches for All sites</a:t>
            </a:r>
            <a:endParaRPr lang="en-GB" b="0" dirty="0">
              <a:solidFill>
                <a:srgbClr val="FF0000"/>
              </a:solidFill>
              <a:effectLst/>
              <a:latin typeface="ACADEMY ENGRAVED LET PLAIN:1.0" panose="02000000000000000000" pitchFamily="2" charset="0"/>
            </a:endParaRPr>
          </a:p>
        </p:txBody>
      </p:sp>
      <p:sp>
        <p:nvSpPr>
          <p:cNvPr id="5" name="TextBox 4">
            <a:extLst>
              <a:ext uri="{FF2B5EF4-FFF2-40B4-BE49-F238E27FC236}">
                <a16:creationId xmlns:a16="http://schemas.microsoft.com/office/drawing/2014/main" id="{9E32A7C9-7B49-E93B-8893-8BEC11E55F49}"/>
              </a:ext>
            </a:extLst>
          </p:cNvPr>
          <p:cNvSpPr txBox="1"/>
          <p:nvPr/>
        </p:nvSpPr>
        <p:spPr>
          <a:xfrm>
            <a:off x="-73572" y="3334407"/>
            <a:ext cx="3037490" cy="2308324"/>
          </a:xfrm>
          <a:prstGeom prst="rect">
            <a:avLst/>
          </a:prstGeom>
          <a:noFill/>
        </p:spPr>
        <p:txBody>
          <a:bodyPr wrap="square" rtlCol="0">
            <a:spAutoFit/>
          </a:bodyPr>
          <a:lstStyle/>
          <a:p>
            <a:pPr marL="285750" indent="-285750">
              <a:buFont typeface="Wingdings" pitchFamily="2" charset="2"/>
              <a:buChar char="ü"/>
            </a:pPr>
            <a:r>
              <a:rPr lang="en-MA" sz="2400" b="1" dirty="0">
                <a:latin typeface="ACADEMY ENGRAVED LET PLAIN:1.0" panose="02000000000000000000" pitchFamily="2" charset="0"/>
              </a:rPr>
              <a:t>It seems that there is no correlation between the payload mass and the status of the flight</a:t>
            </a:r>
          </a:p>
        </p:txBody>
      </p:sp>
      <p:pic>
        <p:nvPicPr>
          <p:cNvPr id="6" name="Picture 5">
            <a:extLst>
              <a:ext uri="{FF2B5EF4-FFF2-40B4-BE49-F238E27FC236}">
                <a16:creationId xmlns:a16="http://schemas.microsoft.com/office/drawing/2014/main" id="{BD617447-BFC1-FB99-59D4-F635CF6BF29A}"/>
              </a:ext>
            </a:extLst>
          </p:cNvPr>
          <p:cNvPicPr>
            <a:picLocks noChangeAspect="1"/>
          </p:cNvPicPr>
          <p:nvPr/>
        </p:nvPicPr>
        <p:blipFill>
          <a:blip r:embed="rId2"/>
          <a:stretch>
            <a:fillRect/>
          </a:stretch>
        </p:blipFill>
        <p:spPr>
          <a:xfrm>
            <a:off x="2868694" y="2659117"/>
            <a:ext cx="8750492" cy="3289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6840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6EBA-B224-7BFA-B842-EE4DFD3061B4}"/>
              </a:ext>
            </a:extLst>
          </p:cNvPr>
          <p:cNvSpPr txBox="1">
            <a:spLocks/>
          </p:cNvSpPr>
          <p:nvPr/>
        </p:nvSpPr>
        <p:spPr>
          <a:xfrm>
            <a:off x="1195552" y="1047384"/>
            <a:ext cx="2714297" cy="9795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Creating a logistic Regression Model</a:t>
            </a:r>
            <a:endParaRPr lang="en-GB" b="0" dirty="0">
              <a:solidFill>
                <a:srgbClr val="FF0000"/>
              </a:solidFill>
              <a:effectLst/>
              <a:latin typeface="ACADEMY ENGRAVED LET PLAIN:1.0" panose="02000000000000000000" pitchFamily="2" charset="0"/>
            </a:endParaRPr>
          </a:p>
        </p:txBody>
      </p:sp>
      <p:pic>
        <p:nvPicPr>
          <p:cNvPr id="7" name="Picture 6">
            <a:extLst>
              <a:ext uri="{FF2B5EF4-FFF2-40B4-BE49-F238E27FC236}">
                <a16:creationId xmlns:a16="http://schemas.microsoft.com/office/drawing/2014/main" id="{40D6BA34-B11C-0B2D-F4D5-BA6C31AEBC1D}"/>
              </a:ext>
            </a:extLst>
          </p:cNvPr>
          <p:cNvPicPr>
            <a:picLocks noChangeAspect="1"/>
          </p:cNvPicPr>
          <p:nvPr/>
        </p:nvPicPr>
        <p:blipFill>
          <a:blip r:embed="rId2"/>
          <a:stretch>
            <a:fillRect/>
          </a:stretch>
        </p:blipFill>
        <p:spPr>
          <a:xfrm>
            <a:off x="5360276" y="344950"/>
            <a:ext cx="6248336" cy="6168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1157BBF2-D44F-EB62-1316-420D6C793AB1}"/>
              </a:ext>
            </a:extLst>
          </p:cNvPr>
          <p:cNvSpPr txBox="1"/>
          <p:nvPr/>
        </p:nvSpPr>
        <p:spPr>
          <a:xfrm>
            <a:off x="0" y="2644170"/>
            <a:ext cx="3794235" cy="1569660"/>
          </a:xfrm>
          <a:prstGeom prst="rect">
            <a:avLst/>
          </a:prstGeom>
          <a:noFill/>
        </p:spPr>
        <p:txBody>
          <a:bodyPr wrap="square" rtlCol="0">
            <a:spAutoFit/>
          </a:bodyPr>
          <a:lstStyle/>
          <a:p>
            <a:pPr marL="285750" indent="-285750">
              <a:buFont typeface="Wingdings" pitchFamily="2" charset="2"/>
              <a:buChar char="ü"/>
            </a:pPr>
            <a:r>
              <a:rPr lang="en-MA" sz="2400" dirty="0">
                <a:latin typeface="ACADEMY ENGRAVED LET PLAIN:1.0" panose="02000000000000000000" pitchFamily="2" charset="0"/>
              </a:rPr>
              <a:t>It turns out that this model is the best model, since it has the highest R2 score on the test Data</a:t>
            </a:r>
          </a:p>
        </p:txBody>
      </p:sp>
      <p:pic>
        <p:nvPicPr>
          <p:cNvPr id="16" name="Picture 15">
            <a:extLst>
              <a:ext uri="{FF2B5EF4-FFF2-40B4-BE49-F238E27FC236}">
                <a16:creationId xmlns:a16="http://schemas.microsoft.com/office/drawing/2014/main" id="{AC3D7FB1-F4D2-C981-4155-7B18546F7674}"/>
              </a:ext>
            </a:extLst>
          </p:cNvPr>
          <p:cNvPicPr>
            <a:picLocks noChangeAspect="1"/>
          </p:cNvPicPr>
          <p:nvPr/>
        </p:nvPicPr>
        <p:blipFill>
          <a:blip r:embed="rId3"/>
          <a:stretch>
            <a:fillRect/>
          </a:stretch>
        </p:blipFill>
        <p:spPr>
          <a:xfrm>
            <a:off x="1195552" y="4259399"/>
            <a:ext cx="2639192" cy="2260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679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6EBA-B224-7BFA-B842-EE4DFD3061B4}"/>
              </a:ext>
            </a:extLst>
          </p:cNvPr>
          <p:cNvSpPr txBox="1">
            <a:spLocks/>
          </p:cNvSpPr>
          <p:nvPr/>
        </p:nvSpPr>
        <p:spPr>
          <a:xfrm>
            <a:off x="1195552" y="1152487"/>
            <a:ext cx="2367455" cy="9795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Creating a SVM Model</a:t>
            </a:r>
            <a:endParaRPr lang="en-GB" b="0" dirty="0">
              <a:solidFill>
                <a:srgbClr val="FF0000"/>
              </a:solidFill>
              <a:effectLst/>
              <a:latin typeface="ACADEMY ENGRAVED LET PLAIN:1.0" panose="02000000000000000000" pitchFamily="2" charset="0"/>
            </a:endParaRPr>
          </a:p>
        </p:txBody>
      </p:sp>
      <p:pic>
        <p:nvPicPr>
          <p:cNvPr id="3" name="Picture 2">
            <a:extLst>
              <a:ext uri="{FF2B5EF4-FFF2-40B4-BE49-F238E27FC236}">
                <a16:creationId xmlns:a16="http://schemas.microsoft.com/office/drawing/2014/main" id="{C64BC9E7-18CE-AB52-12B7-6A334FA024F8}"/>
              </a:ext>
            </a:extLst>
          </p:cNvPr>
          <p:cNvPicPr>
            <a:picLocks noChangeAspect="1"/>
          </p:cNvPicPr>
          <p:nvPr/>
        </p:nvPicPr>
        <p:blipFill>
          <a:blip r:embed="rId2"/>
          <a:stretch>
            <a:fillRect/>
          </a:stretch>
        </p:blipFill>
        <p:spPr>
          <a:xfrm>
            <a:off x="5412829" y="389344"/>
            <a:ext cx="6119648" cy="60793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9B5402C9-11B3-0462-A45C-AB29D3D6B0F3}"/>
              </a:ext>
            </a:extLst>
          </p:cNvPr>
          <p:cNvSpPr txBox="1"/>
          <p:nvPr/>
        </p:nvSpPr>
        <p:spPr>
          <a:xfrm>
            <a:off x="94593" y="2750433"/>
            <a:ext cx="3794235" cy="830997"/>
          </a:xfrm>
          <a:prstGeom prst="rect">
            <a:avLst/>
          </a:prstGeom>
          <a:noFill/>
        </p:spPr>
        <p:txBody>
          <a:bodyPr wrap="square" rtlCol="0">
            <a:spAutoFit/>
          </a:bodyPr>
          <a:lstStyle/>
          <a:p>
            <a:pPr marL="285750" indent="-285750">
              <a:buFont typeface="Wingdings" pitchFamily="2" charset="2"/>
              <a:buChar char="ü"/>
            </a:pPr>
            <a:r>
              <a:rPr lang="en-MA" sz="2400" dirty="0">
                <a:latin typeface="ACADEMY ENGRAVED LET PLAIN:1.0" panose="02000000000000000000" pitchFamily="2" charset="0"/>
              </a:rPr>
              <a:t>This model is suitable, it has a good R2 score.</a:t>
            </a:r>
          </a:p>
        </p:txBody>
      </p:sp>
      <p:pic>
        <p:nvPicPr>
          <p:cNvPr id="5" name="Picture 4">
            <a:extLst>
              <a:ext uri="{FF2B5EF4-FFF2-40B4-BE49-F238E27FC236}">
                <a16:creationId xmlns:a16="http://schemas.microsoft.com/office/drawing/2014/main" id="{A835F54D-8622-02D6-F1F0-4720DF576F6D}"/>
              </a:ext>
            </a:extLst>
          </p:cNvPr>
          <p:cNvPicPr>
            <a:picLocks noChangeAspect="1"/>
          </p:cNvPicPr>
          <p:nvPr/>
        </p:nvPicPr>
        <p:blipFill>
          <a:blip r:embed="rId3"/>
          <a:stretch>
            <a:fillRect/>
          </a:stretch>
        </p:blipFill>
        <p:spPr>
          <a:xfrm>
            <a:off x="808202" y="3815255"/>
            <a:ext cx="3365500" cy="2736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08561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6EBA-B224-7BFA-B842-EE4DFD3061B4}"/>
              </a:ext>
            </a:extLst>
          </p:cNvPr>
          <p:cNvSpPr txBox="1">
            <a:spLocks/>
          </p:cNvSpPr>
          <p:nvPr/>
        </p:nvSpPr>
        <p:spPr>
          <a:xfrm>
            <a:off x="932793" y="821121"/>
            <a:ext cx="2735317" cy="2125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Creating a Decision Tree Model</a:t>
            </a:r>
            <a:endParaRPr lang="en-GB" b="0" dirty="0">
              <a:solidFill>
                <a:srgbClr val="FF0000"/>
              </a:solidFill>
              <a:effectLst/>
              <a:latin typeface="ACADEMY ENGRAVED LET PLAIN:1.0" panose="02000000000000000000" pitchFamily="2" charset="0"/>
            </a:endParaRPr>
          </a:p>
        </p:txBody>
      </p:sp>
      <p:pic>
        <p:nvPicPr>
          <p:cNvPr id="3" name="Picture 2">
            <a:extLst>
              <a:ext uri="{FF2B5EF4-FFF2-40B4-BE49-F238E27FC236}">
                <a16:creationId xmlns:a16="http://schemas.microsoft.com/office/drawing/2014/main" id="{259DACEC-0A64-C40E-FCDE-2D6B451E3109}"/>
              </a:ext>
            </a:extLst>
          </p:cNvPr>
          <p:cNvPicPr>
            <a:picLocks noChangeAspect="1"/>
          </p:cNvPicPr>
          <p:nvPr/>
        </p:nvPicPr>
        <p:blipFill>
          <a:blip r:embed="rId2"/>
          <a:stretch>
            <a:fillRect/>
          </a:stretch>
        </p:blipFill>
        <p:spPr>
          <a:xfrm>
            <a:off x="5171090" y="246017"/>
            <a:ext cx="6382406" cy="63659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54E66272-B068-095F-377B-53895058FE55}"/>
              </a:ext>
            </a:extLst>
          </p:cNvPr>
          <p:cNvSpPr txBox="1"/>
          <p:nvPr/>
        </p:nvSpPr>
        <p:spPr>
          <a:xfrm>
            <a:off x="0" y="3080166"/>
            <a:ext cx="3794235" cy="830997"/>
          </a:xfrm>
          <a:prstGeom prst="rect">
            <a:avLst/>
          </a:prstGeom>
          <a:noFill/>
        </p:spPr>
        <p:txBody>
          <a:bodyPr wrap="square" rtlCol="0">
            <a:spAutoFit/>
          </a:bodyPr>
          <a:lstStyle/>
          <a:p>
            <a:pPr marL="285750" indent="-285750">
              <a:buFont typeface="Wingdings" pitchFamily="2" charset="2"/>
              <a:buChar char="ü"/>
            </a:pPr>
            <a:r>
              <a:rPr lang="en-MA" sz="2400" dirty="0">
                <a:latin typeface="ACADEMY ENGRAVED LET PLAIN:1.0" panose="02000000000000000000" pitchFamily="2" charset="0"/>
              </a:rPr>
              <a:t>This model is suitable, it has a good R2 score.</a:t>
            </a:r>
          </a:p>
        </p:txBody>
      </p:sp>
      <p:pic>
        <p:nvPicPr>
          <p:cNvPr id="5" name="Picture 4">
            <a:extLst>
              <a:ext uri="{FF2B5EF4-FFF2-40B4-BE49-F238E27FC236}">
                <a16:creationId xmlns:a16="http://schemas.microsoft.com/office/drawing/2014/main" id="{FA5CC974-ED66-F30F-133A-28B183AF1BB8}"/>
              </a:ext>
            </a:extLst>
          </p:cNvPr>
          <p:cNvPicPr>
            <a:picLocks noChangeAspect="1"/>
          </p:cNvPicPr>
          <p:nvPr/>
        </p:nvPicPr>
        <p:blipFill>
          <a:blip r:embed="rId3"/>
          <a:stretch>
            <a:fillRect/>
          </a:stretch>
        </p:blipFill>
        <p:spPr>
          <a:xfrm>
            <a:off x="818712" y="4044491"/>
            <a:ext cx="3365500" cy="2675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1550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6EBA-B224-7BFA-B842-EE4DFD3061B4}"/>
              </a:ext>
            </a:extLst>
          </p:cNvPr>
          <p:cNvSpPr txBox="1">
            <a:spLocks/>
          </p:cNvSpPr>
          <p:nvPr/>
        </p:nvSpPr>
        <p:spPr>
          <a:xfrm>
            <a:off x="1058918" y="1415246"/>
            <a:ext cx="2377966" cy="9795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b="1" dirty="0">
                <a:solidFill>
                  <a:srgbClr val="FF0000"/>
                </a:solidFill>
                <a:effectLst/>
                <a:latin typeface="ACADEMY ENGRAVED LET PLAIN:1.0" panose="02000000000000000000" pitchFamily="2" charset="0"/>
              </a:rPr>
              <a:t>Creating a KNN Model</a:t>
            </a:r>
            <a:endParaRPr lang="en-GB" b="0" dirty="0">
              <a:solidFill>
                <a:srgbClr val="FF0000"/>
              </a:solidFill>
              <a:effectLst/>
              <a:latin typeface="ACADEMY ENGRAVED LET PLAIN:1.0" panose="02000000000000000000" pitchFamily="2" charset="0"/>
            </a:endParaRPr>
          </a:p>
        </p:txBody>
      </p:sp>
      <p:pic>
        <p:nvPicPr>
          <p:cNvPr id="3" name="Picture 2">
            <a:extLst>
              <a:ext uri="{FF2B5EF4-FFF2-40B4-BE49-F238E27FC236}">
                <a16:creationId xmlns:a16="http://schemas.microsoft.com/office/drawing/2014/main" id="{4E2C6120-D6A7-E4F0-8B42-80BEF9B5CD92}"/>
              </a:ext>
            </a:extLst>
          </p:cNvPr>
          <p:cNvPicPr>
            <a:picLocks noChangeAspect="1"/>
          </p:cNvPicPr>
          <p:nvPr/>
        </p:nvPicPr>
        <p:blipFill>
          <a:blip r:embed="rId2"/>
          <a:stretch>
            <a:fillRect/>
          </a:stretch>
        </p:blipFill>
        <p:spPr>
          <a:xfrm>
            <a:off x="5213131" y="147015"/>
            <a:ext cx="6597808" cy="656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6101C97B-F3B9-67DB-74FA-F3C49277519F}"/>
              </a:ext>
            </a:extLst>
          </p:cNvPr>
          <p:cNvSpPr txBox="1"/>
          <p:nvPr/>
        </p:nvSpPr>
        <p:spPr>
          <a:xfrm>
            <a:off x="231227" y="2880249"/>
            <a:ext cx="3794235" cy="830997"/>
          </a:xfrm>
          <a:prstGeom prst="rect">
            <a:avLst/>
          </a:prstGeom>
          <a:noFill/>
        </p:spPr>
        <p:txBody>
          <a:bodyPr wrap="square" rtlCol="0">
            <a:spAutoFit/>
          </a:bodyPr>
          <a:lstStyle/>
          <a:p>
            <a:pPr marL="285750" indent="-285750">
              <a:buFont typeface="Wingdings" pitchFamily="2" charset="2"/>
              <a:buChar char="ü"/>
            </a:pPr>
            <a:r>
              <a:rPr lang="en-MA" sz="2400" dirty="0">
                <a:latin typeface="ACADEMY ENGRAVED LET PLAIN:1.0" panose="02000000000000000000" pitchFamily="2" charset="0"/>
              </a:rPr>
              <a:t>This model is suitable, it has a good R2 score.</a:t>
            </a:r>
          </a:p>
        </p:txBody>
      </p:sp>
      <p:pic>
        <p:nvPicPr>
          <p:cNvPr id="5" name="Picture 4">
            <a:extLst>
              <a:ext uri="{FF2B5EF4-FFF2-40B4-BE49-F238E27FC236}">
                <a16:creationId xmlns:a16="http://schemas.microsoft.com/office/drawing/2014/main" id="{84C7B584-C399-6CB1-47D0-90ECEC1BB8D4}"/>
              </a:ext>
            </a:extLst>
          </p:cNvPr>
          <p:cNvPicPr>
            <a:picLocks noChangeAspect="1"/>
          </p:cNvPicPr>
          <p:nvPr/>
        </p:nvPicPr>
        <p:blipFill>
          <a:blip r:embed="rId3"/>
          <a:stretch>
            <a:fillRect/>
          </a:stretch>
        </p:blipFill>
        <p:spPr>
          <a:xfrm>
            <a:off x="959508" y="3792903"/>
            <a:ext cx="3365500" cy="2882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74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3285463"/>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CADEMY ENGRAVED LET PLAIN:1.0" panose="02000000000000000000" pitchFamily="2" charset="0"/>
              </a:rPr>
              <a:t>We can conclude that:</a:t>
            </a:r>
          </a:p>
          <a:p>
            <a:pPr>
              <a:lnSpc>
                <a:spcPct val="100000"/>
              </a:lnSpc>
              <a:spcBef>
                <a:spcPts val="1400"/>
              </a:spcBef>
              <a:buFont typeface="Wingdings" pitchFamily="2" charset="2"/>
              <a:buChar char="ü"/>
            </a:pPr>
            <a:r>
              <a:rPr lang="en-US" sz="2200" b="1" dirty="0">
                <a:solidFill>
                  <a:schemeClr val="accent3">
                    <a:lumMod val="25000"/>
                  </a:schemeClr>
                </a:solidFill>
                <a:latin typeface="ACADEMY ENGRAVED LET PLAIN:1.0" panose="02000000000000000000" pitchFamily="2" charset="0"/>
              </a:rPr>
              <a:t>The larger the flight amount at a launch site, the greater the success rate at a launch site because of the gain of experience</a:t>
            </a:r>
          </a:p>
          <a:p>
            <a:pPr>
              <a:lnSpc>
                <a:spcPct val="100000"/>
              </a:lnSpc>
              <a:spcBef>
                <a:spcPts val="1400"/>
              </a:spcBef>
              <a:buFont typeface="Wingdings" pitchFamily="2" charset="2"/>
              <a:buChar char="ü"/>
            </a:pPr>
            <a:r>
              <a:rPr lang="en-US" sz="2200" b="1" dirty="0">
                <a:solidFill>
                  <a:schemeClr val="accent3">
                    <a:lumMod val="25000"/>
                  </a:schemeClr>
                </a:solidFill>
                <a:latin typeface="ACADEMY ENGRAVED LET PLAIN:1.0" panose="02000000000000000000" pitchFamily="2" charset="0"/>
              </a:rPr>
              <a:t>Orbits </a:t>
            </a:r>
            <a:r>
              <a:rPr lang="en-US" sz="2200" b="1" dirty="0">
                <a:latin typeface="ACADEMY ENGRAVED LET PLAIN:1.0" panose="02000000000000000000" pitchFamily="2" charset="0"/>
              </a:rPr>
              <a:t>ES-L1, GEO, HEO, SSO, VLEO had the most success rate.</a:t>
            </a:r>
            <a:endParaRPr lang="en-US" sz="2200" b="1" dirty="0">
              <a:solidFill>
                <a:schemeClr val="accent3">
                  <a:lumMod val="25000"/>
                </a:schemeClr>
              </a:solidFill>
              <a:latin typeface="ACADEMY ENGRAVED LET PLAIN:1.0" panose="02000000000000000000" pitchFamily="2" charset="0"/>
            </a:endParaRPr>
          </a:p>
          <a:p>
            <a:pPr>
              <a:lnSpc>
                <a:spcPct val="100000"/>
              </a:lnSpc>
              <a:spcBef>
                <a:spcPts val="1400"/>
              </a:spcBef>
              <a:buFont typeface="Wingdings" pitchFamily="2" charset="2"/>
              <a:buChar char="ü"/>
            </a:pPr>
            <a:r>
              <a:rPr lang="en-US" sz="2200" b="1" dirty="0">
                <a:solidFill>
                  <a:schemeClr val="accent3">
                    <a:lumMod val="25000"/>
                  </a:schemeClr>
                </a:solidFill>
                <a:latin typeface="ACADEMY ENGRAVED LET PLAIN:1.0" panose="02000000000000000000" pitchFamily="2" charset="0"/>
              </a:rPr>
              <a:t>KSC LC-39A had the most successful launches of any sites.</a:t>
            </a:r>
          </a:p>
          <a:p>
            <a:pPr>
              <a:lnSpc>
                <a:spcPct val="100000"/>
              </a:lnSpc>
              <a:spcBef>
                <a:spcPts val="1400"/>
              </a:spcBef>
              <a:buFont typeface="Wingdings" pitchFamily="2" charset="2"/>
              <a:buChar char="ü"/>
            </a:pPr>
            <a:r>
              <a:rPr lang="en-US" sz="2200" b="1" dirty="0">
                <a:solidFill>
                  <a:schemeClr val="accent3">
                    <a:lumMod val="25000"/>
                  </a:schemeClr>
                </a:solidFill>
                <a:latin typeface="ACADEMY ENGRAVED LET PLAIN:1.0" panose="02000000000000000000" pitchFamily="2" charset="0"/>
              </a:rPr>
              <a:t>The logistic regression model classifier is the best machine learning algorithm for this task.</a:t>
            </a:r>
          </a:p>
          <a:p>
            <a:pPr>
              <a:lnSpc>
                <a:spcPct val="100000"/>
              </a:lnSpc>
              <a:spcBef>
                <a:spcPts val="1400"/>
              </a:spcBef>
              <a:buFont typeface="Wingdings" pitchFamily="2" charset="2"/>
              <a:buChar char="ü"/>
            </a:pPr>
            <a:endParaRPr lang="en-US" sz="2200" b="1" dirty="0">
              <a:solidFill>
                <a:schemeClr val="accent3">
                  <a:lumMod val="25000"/>
                </a:schemeClr>
              </a:solidFill>
              <a:latin typeface="ACADEMY ENGRAVED LET PLAIN:1.0" panose="02000000000000000000" pitchFamily="2"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FF0000"/>
                </a:solidFill>
                <a:latin typeface="ACADEMY ENGRAVED LET PLAIN:1.0" panose="02000000000000000000" pitchFamily="2" charset="0"/>
              </a:rPr>
              <a:t>Conclusions</a:t>
            </a: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202688" y="1278327"/>
            <a:ext cx="9766360" cy="4494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itchFamily="2" charset="2"/>
              <a:buChar char="v"/>
            </a:pPr>
            <a:r>
              <a:rPr lang="en-US" b="1" dirty="0">
                <a:solidFill>
                  <a:schemeClr val="accent3">
                    <a:lumMod val="25000"/>
                  </a:schemeClr>
                </a:solidFill>
                <a:latin typeface="ACADEMY ENGRAVED LET PLAIN:1.0" panose="02000000000000000000" pitchFamily="2" charset="0"/>
              </a:rPr>
              <a:t>Context</a:t>
            </a:r>
          </a:p>
          <a:p>
            <a:pPr lvl="1">
              <a:spcBef>
                <a:spcPts val="1400"/>
              </a:spcBef>
              <a:buFont typeface="Wingdings" pitchFamily="2" charset="2"/>
              <a:buChar char="v"/>
            </a:pPr>
            <a:r>
              <a:rPr lang="en-GB" sz="2800" b="1" dirty="0">
                <a:solidFill>
                  <a:schemeClr val="tx1"/>
                </a:solidFill>
                <a:effectLst/>
                <a:latin typeface="Colonna MT" pitchFamily="82" charset="77"/>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buFont typeface="Wingdings" pitchFamily="2" charset="2"/>
              <a:buChar char="v"/>
            </a:pPr>
            <a:r>
              <a:rPr lang="en-US" b="1" dirty="0">
                <a:solidFill>
                  <a:schemeClr val="accent3">
                    <a:lumMod val="25000"/>
                  </a:schemeClr>
                </a:solidFill>
                <a:latin typeface="ACADEMY ENGRAVED LET PLAIN:1.0" panose="02000000000000000000" pitchFamily="2" charset="0"/>
              </a:rPr>
              <a:t>Main Question</a:t>
            </a:r>
          </a:p>
          <a:p>
            <a:pPr lvl="1">
              <a:spcBef>
                <a:spcPts val="1400"/>
              </a:spcBef>
              <a:buFont typeface="Wingdings" pitchFamily="2" charset="2"/>
              <a:buChar char="v"/>
            </a:pPr>
            <a:r>
              <a:rPr lang="en-US" sz="2800" b="1" dirty="0">
                <a:solidFill>
                  <a:schemeClr val="accent3">
                    <a:lumMod val="25000"/>
                  </a:schemeClr>
                </a:solidFill>
                <a:latin typeface="Colonna MT" pitchFamily="82" charset="77"/>
              </a:rPr>
              <a:t>Can We determine whether a rocket will land successfully or not?</a:t>
            </a:r>
          </a:p>
        </p:txBody>
      </p:sp>
      <p:sp>
        <p:nvSpPr>
          <p:cNvPr id="2" name="Title 1">
            <a:extLst>
              <a:ext uri="{FF2B5EF4-FFF2-40B4-BE49-F238E27FC236}">
                <a16:creationId xmlns:a16="http://schemas.microsoft.com/office/drawing/2014/main" id="{34BAB7BC-214E-BD7A-A21F-E324E4B5AF95}"/>
              </a:ext>
            </a:extLst>
          </p:cNvPr>
          <p:cNvSpPr txBox="1">
            <a:spLocks/>
          </p:cNvSpPr>
          <p:nvPr/>
        </p:nvSpPr>
        <p:spPr>
          <a:xfrm>
            <a:off x="638882" y="43776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Introduction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lcon 9 Wallpapers - Wallpaper Cave">
            <a:extLst>
              <a:ext uri="{FF2B5EF4-FFF2-40B4-BE49-F238E27FC236}">
                <a16:creationId xmlns:a16="http://schemas.microsoft.com/office/drawing/2014/main" id="{490D53C4-959D-96A8-F427-A568A95B7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B0906-53E6-C780-03DD-0895513B9A3F}"/>
              </a:ext>
            </a:extLst>
          </p:cNvPr>
          <p:cNvSpPr txBox="1"/>
          <p:nvPr/>
        </p:nvSpPr>
        <p:spPr>
          <a:xfrm>
            <a:off x="-557048" y="325821"/>
            <a:ext cx="3867807" cy="707886"/>
          </a:xfrm>
          <a:prstGeom prst="rect">
            <a:avLst/>
          </a:prstGeom>
          <a:noFill/>
        </p:spPr>
        <p:txBody>
          <a:bodyPr wrap="square" rtlCol="0">
            <a:spAutoFit/>
          </a:bodyPr>
          <a:lstStyle/>
          <a:p>
            <a:pPr algn="ctr"/>
            <a:r>
              <a:rPr lang="en-MA" sz="4000" dirty="0">
                <a:solidFill>
                  <a:schemeClr val="bg1"/>
                </a:solidFill>
                <a:latin typeface="ACADEMY ENGRAVED LET PLAIN:1.0" panose="02000000000000000000" pitchFamily="2" charset="0"/>
              </a:rPr>
              <a:t>Thanks</a:t>
            </a:r>
          </a:p>
        </p:txBody>
      </p:sp>
      <p:sp>
        <p:nvSpPr>
          <p:cNvPr id="3" name="TextBox 2">
            <a:extLst>
              <a:ext uri="{FF2B5EF4-FFF2-40B4-BE49-F238E27FC236}">
                <a16:creationId xmlns:a16="http://schemas.microsoft.com/office/drawing/2014/main" id="{237F2EBF-5119-A26F-5418-50438AAD6705}"/>
              </a:ext>
            </a:extLst>
          </p:cNvPr>
          <p:cNvSpPr txBox="1"/>
          <p:nvPr/>
        </p:nvSpPr>
        <p:spPr>
          <a:xfrm>
            <a:off x="168166" y="1702676"/>
            <a:ext cx="3541986" cy="1754326"/>
          </a:xfrm>
          <a:prstGeom prst="rect">
            <a:avLst/>
          </a:prstGeom>
          <a:noFill/>
        </p:spPr>
        <p:txBody>
          <a:bodyPr wrap="square" rtlCol="0">
            <a:spAutoFit/>
          </a:bodyPr>
          <a:lstStyle/>
          <a:p>
            <a:r>
              <a:rPr lang="en-MA" dirty="0">
                <a:solidFill>
                  <a:schemeClr val="bg1"/>
                </a:solidFill>
              </a:rPr>
              <a:t>Github Link : </a:t>
            </a:r>
            <a:r>
              <a:rPr lang="en-GB" dirty="0">
                <a:solidFill>
                  <a:schemeClr val="accent1">
                    <a:lumMod val="60000"/>
                    <a:lumOff val="40000"/>
                  </a:schemeClr>
                </a:solidFill>
              </a:rPr>
              <a:t>https://</a:t>
            </a:r>
            <a:r>
              <a:rPr lang="en-GB" dirty="0" err="1">
                <a:solidFill>
                  <a:schemeClr val="accent1">
                    <a:lumMod val="60000"/>
                    <a:lumOff val="40000"/>
                  </a:schemeClr>
                </a:solidFill>
              </a:rPr>
              <a:t>github.com</a:t>
            </a:r>
            <a:r>
              <a:rPr lang="en-GB" dirty="0">
                <a:solidFill>
                  <a:schemeClr val="accent1">
                    <a:lumMod val="60000"/>
                    <a:lumOff val="40000"/>
                  </a:schemeClr>
                </a:solidFill>
              </a:rPr>
              <a:t>/</a:t>
            </a:r>
            <a:r>
              <a:rPr lang="en-GB" dirty="0" err="1">
                <a:solidFill>
                  <a:schemeClr val="accent1">
                    <a:lumMod val="60000"/>
                    <a:lumOff val="40000"/>
                  </a:schemeClr>
                </a:solidFill>
              </a:rPr>
              <a:t>AbdoNiceman</a:t>
            </a:r>
            <a:r>
              <a:rPr lang="en-GB" dirty="0">
                <a:solidFill>
                  <a:schemeClr val="accent1">
                    <a:lumMod val="60000"/>
                    <a:lumOff val="40000"/>
                  </a:schemeClr>
                </a:solidFill>
              </a:rPr>
              <a:t>/</a:t>
            </a:r>
            <a:r>
              <a:rPr lang="en-GB" dirty="0" err="1">
                <a:solidFill>
                  <a:schemeClr val="accent1">
                    <a:lumMod val="60000"/>
                    <a:lumOff val="40000"/>
                  </a:schemeClr>
                </a:solidFill>
              </a:rPr>
              <a:t>IBM_certificate</a:t>
            </a:r>
            <a:r>
              <a:rPr lang="en-GB" dirty="0">
                <a:solidFill>
                  <a:schemeClr val="accent1">
                    <a:lumMod val="60000"/>
                    <a:lumOff val="40000"/>
                  </a:schemeClr>
                </a:solidFill>
              </a:rPr>
              <a:t>/tree/95d09593cf69e74dddef61cad857824091bb83c5/Applied%20Data%20Science%20Capstone</a:t>
            </a:r>
            <a:endParaRPr lang="en-MA" dirty="0">
              <a:solidFill>
                <a:schemeClr val="accent1">
                  <a:lumMod val="60000"/>
                  <a:lumOff val="40000"/>
                </a:schemeClr>
              </a:solidFill>
            </a:endParaRPr>
          </a:p>
        </p:txBody>
      </p:sp>
    </p:spTree>
    <p:extLst>
      <p:ext uri="{BB962C8B-B14F-4D97-AF65-F5344CB8AC3E}">
        <p14:creationId xmlns:p14="http://schemas.microsoft.com/office/powerpoint/2010/main" val="4234200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901262" y="923385"/>
            <a:ext cx="10104817" cy="5352768"/>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itchFamily="2" charset="2"/>
              <a:buChar char="v"/>
            </a:pPr>
            <a:endParaRPr lang="en-US" sz="8800" b="1" dirty="0">
              <a:solidFill>
                <a:srgbClr val="0B49CB"/>
              </a:solidFill>
              <a:latin typeface="Colonna MT" pitchFamily="82" charset="77"/>
            </a:endParaRPr>
          </a:p>
          <a:p>
            <a:pPr>
              <a:lnSpc>
                <a:spcPct val="120000"/>
              </a:lnSpc>
              <a:spcBef>
                <a:spcPts val="1400"/>
              </a:spcBef>
              <a:buFont typeface="Wingdings" pitchFamily="2" charset="2"/>
              <a:buChar char="v"/>
            </a:pPr>
            <a:r>
              <a:rPr lang="en-US" sz="8800" b="1" dirty="0">
                <a:solidFill>
                  <a:schemeClr val="accent3">
                    <a:lumMod val="25000"/>
                  </a:schemeClr>
                </a:solidFill>
                <a:latin typeface="Colonna MT" pitchFamily="82" charset="77"/>
              </a:rPr>
              <a:t>Data collection methodology (Through API and Web Scraping)</a:t>
            </a:r>
          </a:p>
          <a:p>
            <a:pPr>
              <a:lnSpc>
                <a:spcPct val="120000"/>
              </a:lnSpc>
              <a:spcBef>
                <a:spcPts val="1400"/>
              </a:spcBef>
              <a:buFont typeface="Wingdings" pitchFamily="2" charset="2"/>
              <a:buChar char="v"/>
            </a:pPr>
            <a:r>
              <a:rPr lang="en-US" sz="8800" b="1" dirty="0">
                <a:solidFill>
                  <a:schemeClr val="accent3">
                    <a:lumMod val="25000"/>
                  </a:schemeClr>
                </a:solidFill>
                <a:latin typeface="Colonna MT" pitchFamily="82" charset="77"/>
              </a:rPr>
              <a:t>Data wrangling (One Hot Encoding)</a:t>
            </a:r>
            <a:endParaRPr lang="en-US" sz="7600" b="1" dirty="0">
              <a:solidFill>
                <a:schemeClr val="bg2">
                  <a:lumMod val="50000"/>
                </a:schemeClr>
              </a:solidFill>
              <a:latin typeface="Colonna MT" pitchFamily="82" charset="77"/>
            </a:endParaRPr>
          </a:p>
          <a:p>
            <a:pPr>
              <a:lnSpc>
                <a:spcPct val="120000"/>
              </a:lnSpc>
              <a:spcBef>
                <a:spcPts val="1400"/>
              </a:spcBef>
              <a:buFont typeface="Wingdings" pitchFamily="2" charset="2"/>
              <a:buChar char="v"/>
            </a:pPr>
            <a:r>
              <a:rPr lang="en-US" sz="8800" b="1" dirty="0">
                <a:solidFill>
                  <a:schemeClr val="accent3">
                    <a:lumMod val="25000"/>
                  </a:schemeClr>
                </a:solidFill>
                <a:latin typeface="Colonna MT" pitchFamily="82" charset="77"/>
              </a:rPr>
              <a:t>EDA using visualization and SQL</a:t>
            </a:r>
          </a:p>
          <a:p>
            <a:pPr>
              <a:lnSpc>
                <a:spcPct val="120000"/>
              </a:lnSpc>
              <a:spcBef>
                <a:spcPts val="1400"/>
              </a:spcBef>
              <a:buFont typeface="Wingdings" pitchFamily="2" charset="2"/>
              <a:buChar char="v"/>
            </a:pPr>
            <a:r>
              <a:rPr lang="en-US" sz="8800" b="1" dirty="0">
                <a:solidFill>
                  <a:schemeClr val="accent3">
                    <a:lumMod val="25000"/>
                  </a:schemeClr>
                </a:solidFill>
                <a:latin typeface="Colonna MT" pitchFamily="82" charset="77"/>
              </a:rPr>
              <a:t>Interactive visual analytics using Folium and Plotly Dash</a:t>
            </a:r>
          </a:p>
          <a:p>
            <a:pPr>
              <a:lnSpc>
                <a:spcPct val="120000"/>
              </a:lnSpc>
              <a:spcBef>
                <a:spcPts val="1400"/>
              </a:spcBef>
              <a:buFont typeface="Wingdings" pitchFamily="2" charset="2"/>
              <a:buChar char="v"/>
            </a:pPr>
            <a:r>
              <a:rPr lang="en-US" sz="8800" b="1" dirty="0">
                <a:solidFill>
                  <a:schemeClr val="accent3">
                    <a:lumMod val="25000"/>
                  </a:schemeClr>
                </a:solidFill>
                <a:latin typeface="Colonna MT" pitchFamily="82" charset="77"/>
              </a:rPr>
              <a:t>Predictive analysis using classification models</a:t>
            </a:r>
            <a:endParaRPr lang="en-US" sz="7600" b="1" dirty="0">
              <a:solidFill>
                <a:schemeClr val="bg2">
                  <a:lumMod val="50000"/>
                </a:schemeClr>
              </a:solidFill>
              <a:latin typeface="Colonna MT" pitchFamily="82" charset="77"/>
            </a:endParaRPr>
          </a:p>
          <a:p>
            <a:pPr>
              <a:lnSpc>
                <a:spcPct val="120000"/>
              </a:lnSpc>
              <a:spcBef>
                <a:spcPts val="1400"/>
              </a:spcBef>
              <a:buFont typeface="Wingdings" pitchFamily="2" charset="2"/>
              <a:buChar char="v"/>
            </a:pPr>
            <a:endParaRPr lang="en-US" sz="8800" b="1" dirty="0">
              <a:solidFill>
                <a:schemeClr val="accent3">
                  <a:lumMod val="25000"/>
                </a:schemeClr>
              </a:solidFill>
              <a:latin typeface="Colonna MT" pitchFamily="82" charset="77"/>
            </a:endParaRPr>
          </a:p>
          <a:p>
            <a:pPr>
              <a:lnSpc>
                <a:spcPct val="100000"/>
              </a:lnSpc>
              <a:spcBef>
                <a:spcPts val="1400"/>
              </a:spcBef>
              <a:buFont typeface="Wingdings" pitchFamily="2" charset="2"/>
              <a:buChar char="v"/>
            </a:pPr>
            <a:endParaRPr lang="en-US" sz="2200" b="1" dirty="0">
              <a:solidFill>
                <a:schemeClr val="accent3">
                  <a:lumMod val="25000"/>
                </a:schemeClr>
              </a:solidFill>
              <a:latin typeface="Colonna MT" pitchFamily="82" charset="77"/>
            </a:endParaRPr>
          </a:p>
          <a:p>
            <a:pPr>
              <a:lnSpc>
                <a:spcPct val="100000"/>
              </a:lnSpc>
              <a:spcBef>
                <a:spcPts val="1400"/>
              </a:spcBef>
              <a:buFont typeface="Wingdings" pitchFamily="2" charset="2"/>
              <a:buChar char="v"/>
            </a:pPr>
            <a:endParaRPr lang="en-US" sz="2200" b="1" dirty="0">
              <a:solidFill>
                <a:schemeClr val="accent3">
                  <a:lumMod val="25000"/>
                </a:schemeClr>
              </a:solidFill>
              <a:latin typeface="Colonna MT" pitchFamily="82" charset="77"/>
            </a:endParaRPr>
          </a:p>
          <a:p>
            <a:pPr>
              <a:lnSpc>
                <a:spcPct val="100000"/>
              </a:lnSpc>
              <a:spcBef>
                <a:spcPts val="1400"/>
              </a:spcBef>
              <a:buFont typeface="Wingdings" pitchFamily="2" charset="2"/>
              <a:buChar char="v"/>
            </a:pPr>
            <a:endParaRPr lang="en-US" sz="2200" b="1" dirty="0">
              <a:solidFill>
                <a:schemeClr val="accent3">
                  <a:lumMod val="25000"/>
                </a:schemeClr>
              </a:solidFill>
              <a:latin typeface="Colonna MT" pitchFamily="82" charset="77"/>
            </a:endParaRPr>
          </a:p>
          <a:p>
            <a:pPr>
              <a:lnSpc>
                <a:spcPct val="100000"/>
              </a:lnSpc>
              <a:spcBef>
                <a:spcPts val="1400"/>
              </a:spcBef>
              <a:buFont typeface="Wingdings" pitchFamily="2" charset="2"/>
              <a:buChar char="v"/>
            </a:pPr>
            <a:endParaRPr lang="en-US" sz="2200" b="1" dirty="0">
              <a:solidFill>
                <a:schemeClr val="accent3">
                  <a:lumMod val="25000"/>
                </a:schemeClr>
              </a:solidFill>
              <a:latin typeface="Colonna MT" pitchFamily="82" charset="77"/>
            </a:endParaRPr>
          </a:p>
        </p:txBody>
      </p:sp>
      <p:sp>
        <p:nvSpPr>
          <p:cNvPr id="2" name="Title 1">
            <a:extLst>
              <a:ext uri="{FF2B5EF4-FFF2-40B4-BE49-F238E27FC236}">
                <a16:creationId xmlns:a16="http://schemas.microsoft.com/office/drawing/2014/main" id="{1E215AC7-6C6B-3FF0-95C7-AD90381CDC4E}"/>
              </a:ext>
            </a:extLst>
          </p:cNvPr>
          <p:cNvSpPr txBox="1">
            <a:spLocks/>
          </p:cNvSpPr>
          <p:nvPr/>
        </p:nvSpPr>
        <p:spPr>
          <a:xfrm>
            <a:off x="564619" y="49824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Methodology</a:t>
            </a: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0824" y="1111578"/>
            <a:ext cx="10218555" cy="1952297"/>
          </a:xfrm>
          <a:prstGeom prst="rect">
            <a:avLst/>
          </a:prstGeom>
        </p:spPr>
        <p:txBody>
          <a:bodyPr/>
          <a:lstStyle/>
          <a:p>
            <a:pPr algn="just">
              <a:lnSpc>
                <a:spcPct val="100000"/>
              </a:lnSpc>
              <a:spcBef>
                <a:spcPts val="1400"/>
              </a:spcBef>
            </a:pPr>
            <a:r>
              <a:rPr lang="en-US" sz="2200" b="1" dirty="0">
                <a:solidFill>
                  <a:schemeClr val="accent3">
                    <a:lumMod val="25000"/>
                  </a:schemeClr>
                </a:solidFill>
                <a:latin typeface="ACADEMY ENGRAVED LET PLAIN:1.0" panose="02000000000000000000" pitchFamily="2" charset="0"/>
              </a:rPr>
              <a:t>The data was collected using various methods</a:t>
            </a:r>
          </a:p>
          <a:p>
            <a:pPr lvl="1" algn="just">
              <a:lnSpc>
                <a:spcPct val="100000"/>
              </a:lnSpc>
              <a:spcBef>
                <a:spcPts val="1400"/>
              </a:spcBef>
              <a:buFontTx/>
              <a:buChar char="-"/>
            </a:pPr>
            <a:r>
              <a:rPr lang="en-US" sz="1900" b="1" dirty="0">
                <a:solidFill>
                  <a:schemeClr val="accent3">
                    <a:lumMod val="25000"/>
                  </a:schemeClr>
                </a:solidFill>
                <a:latin typeface="ACADEMY ENGRAVED LET PLAIN:1.0" panose="02000000000000000000" pitchFamily="2" charset="0"/>
              </a:rPr>
              <a:t>Data collection was done using get-request to the SpaceX API.</a:t>
            </a:r>
          </a:p>
          <a:p>
            <a:pPr lvl="1" algn="just">
              <a:lnSpc>
                <a:spcPct val="100000"/>
              </a:lnSpc>
              <a:spcBef>
                <a:spcPts val="1400"/>
              </a:spcBef>
              <a:buFontTx/>
              <a:buChar char="-"/>
            </a:pPr>
            <a:r>
              <a:rPr lang="en-US" sz="1900" b="1" dirty="0">
                <a:solidFill>
                  <a:schemeClr val="accent3">
                    <a:lumMod val="25000"/>
                  </a:schemeClr>
                </a:solidFill>
                <a:latin typeface="ACADEMY ENGRAVED LET PLAIN:1.0" panose="02000000000000000000" pitchFamily="2" charset="0"/>
              </a:rPr>
              <a:t>Cleaning the data, checking for missing values and filling in missing values where necessary.</a:t>
            </a:r>
          </a:p>
          <a:p>
            <a:pPr lvl="1" algn="just">
              <a:lnSpc>
                <a:spcPct val="100000"/>
              </a:lnSpc>
              <a:spcBef>
                <a:spcPts val="1400"/>
              </a:spcBef>
              <a:buFontTx/>
              <a:buChar char="-"/>
            </a:pPr>
            <a:r>
              <a:rPr lang="en-US" sz="1900" b="1" dirty="0">
                <a:solidFill>
                  <a:schemeClr val="accent3">
                    <a:lumMod val="25000"/>
                  </a:schemeClr>
                </a:solidFill>
                <a:latin typeface="ACADEMY ENGRAVED LET PLAIN:1.0" panose="02000000000000000000" pitchFamily="2" charset="0"/>
              </a:rPr>
              <a:t>Web scraping from Wikipedia for Falcon 9 launch records with BeautifulSoup. </a:t>
            </a:r>
          </a:p>
          <a:p>
            <a:pPr lvl="1">
              <a:lnSpc>
                <a:spcPct val="100000"/>
              </a:lnSpc>
              <a:spcBef>
                <a:spcPts val="1400"/>
              </a:spcBef>
              <a:buFontTx/>
              <a:buChar char="-"/>
            </a:pPr>
            <a:endParaRPr lang="en-US" sz="1800" b="1" dirty="0">
              <a:solidFill>
                <a:schemeClr val="accent3">
                  <a:lumMod val="25000"/>
                </a:schemeClr>
              </a:solidFill>
              <a:latin typeface="ACADEMY ENGRAVED LET PLAIN:1.0" panose="02000000000000000000" pitchFamily="2" charset="0"/>
            </a:endParaRPr>
          </a:p>
          <a:p>
            <a:pPr marL="0" indent="0">
              <a:buNone/>
            </a:pPr>
            <a:endParaRPr lang="en-US" b="1" dirty="0">
              <a:latin typeface="ACADEMY ENGRAVED LET PLAIN:1.0" panose="02000000000000000000" pitchFamily="2" charset="0"/>
            </a:endParaRPr>
          </a:p>
        </p:txBody>
      </p:sp>
      <p:sp>
        <p:nvSpPr>
          <p:cNvPr id="2" name="Title 1">
            <a:extLst>
              <a:ext uri="{FF2B5EF4-FFF2-40B4-BE49-F238E27FC236}">
                <a16:creationId xmlns:a16="http://schemas.microsoft.com/office/drawing/2014/main" id="{14E65A6D-EA8E-5399-28D8-FA66AFFDF1D1}"/>
              </a:ext>
            </a:extLst>
          </p:cNvPr>
          <p:cNvSpPr txBox="1">
            <a:spLocks/>
          </p:cNvSpPr>
          <p:nvPr/>
        </p:nvSpPr>
        <p:spPr>
          <a:xfrm>
            <a:off x="196757" y="28803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Data Collection</a:t>
            </a:r>
          </a:p>
        </p:txBody>
      </p:sp>
      <p:sp>
        <p:nvSpPr>
          <p:cNvPr id="4" name="TextBox 3">
            <a:extLst>
              <a:ext uri="{FF2B5EF4-FFF2-40B4-BE49-F238E27FC236}">
                <a16:creationId xmlns:a16="http://schemas.microsoft.com/office/drawing/2014/main" id="{A3F0D793-09FF-400A-747E-A0B2323A98E6}"/>
              </a:ext>
            </a:extLst>
          </p:cNvPr>
          <p:cNvSpPr txBox="1"/>
          <p:nvPr/>
        </p:nvSpPr>
        <p:spPr>
          <a:xfrm>
            <a:off x="2083677" y="3184409"/>
            <a:ext cx="2995449" cy="584775"/>
          </a:xfrm>
          <a:prstGeom prst="rect">
            <a:avLst/>
          </a:prstGeom>
          <a:noFill/>
        </p:spPr>
        <p:txBody>
          <a:bodyPr wrap="square" rtlCol="0">
            <a:spAutoFit/>
          </a:bodyPr>
          <a:lstStyle/>
          <a:p>
            <a:pPr algn="ctr"/>
            <a:r>
              <a:rPr lang="en-MA" sz="3200" b="1" dirty="0">
                <a:solidFill>
                  <a:srgbClr val="C00000"/>
                </a:solidFill>
                <a:latin typeface="ACADEMY ENGRAVED LET PLAIN:1.0" panose="02000000000000000000" pitchFamily="2" charset="0"/>
              </a:rPr>
              <a:t>SpaceX API</a:t>
            </a:r>
          </a:p>
        </p:txBody>
      </p:sp>
      <p:sp>
        <p:nvSpPr>
          <p:cNvPr id="7" name="TextBox 6">
            <a:extLst>
              <a:ext uri="{FF2B5EF4-FFF2-40B4-BE49-F238E27FC236}">
                <a16:creationId xmlns:a16="http://schemas.microsoft.com/office/drawing/2014/main" id="{8B645629-A48F-5DE5-C597-D58F9ABF3B3B}"/>
              </a:ext>
            </a:extLst>
          </p:cNvPr>
          <p:cNvSpPr txBox="1"/>
          <p:nvPr/>
        </p:nvSpPr>
        <p:spPr>
          <a:xfrm>
            <a:off x="7112875" y="3184409"/>
            <a:ext cx="2995449" cy="584775"/>
          </a:xfrm>
          <a:prstGeom prst="rect">
            <a:avLst/>
          </a:prstGeom>
          <a:noFill/>
        </p:spPr>
        <p:txBody>
          <a:bodyPr wrap="square" rtlCol="0">
            <a:spAutoFit/>
          </a:bodyPr>
          <a:lstStyle/>
          <a:p>
            <a:pPr algn="ctr"/>
            <a:r>
              <a:rPr lang="en-MA" sz="3200" b="1" dirty="0">
                <a:solidFill>
                  <a:srgbClr val="C00000"/>
                </a:solidFill>
                <a:latin typeface="ACADEMY ENGRAVED LET PLAIN:1.0" panose="02000000000000000000" pitchFamily="2" charset="0"/>
              </a:rPr>
              <a:t>Web Scraping</a:t>
            </a:r>
          </a:p>
        </p:txBody>
      </p:sp>
      <p:sp>
        <p:nvSpPr>
          <p:cNvPr id="8" name="TextBox 7">
            <a:extLst>
              <a:ext uri="{FF2B5EF4-FFF2-40B4-BE49-F238E27FC236}">
                <a16:creationId xmlns:a16="http://schemas.microsoft.com/office/drawing/2014/main" id="{3DD0FBAA-763D-7FB4-FA51-6C38960BEC44}"/>
              </a:ext>
            </a:extLst>
          </p:cNvPr>
          <p:cNvSpPr txBox="1"/>
          <p:nvPr/>
        </p:nvSpPr>
        <p:spPr>
          <a:xfrm>
            <a:off x="1358463" y="3944894"/>
            <a:ext cx="4445875" cy="2308324"/>
          </a:xfrm>
          <a:prstGeom prst="rect">
            <a:avLst/>
          </a:prstGeom>
          <a:noFill/>
        </p:spPr>
        <p:txBody>
          <a:bodyPr wrap="square" rtlCol="0">
            <a:spAutoFit/>
          </a:bodyPr>
          <a:lstStyle/>
          <a:p>
            <a:pPr marL="342900" indent="-342900" algn="ctr">
              <a:buFont typeface="Wingdings" pitchFamily="2" charset="2"/>
              <a:buChar char="ü"/>
            </a:pPr>
            <a:r>
              <a:rPr lang="en-US" sz="2400" dirty="0">
                <a:solidFill>
                  <a:schemeClr val="accent3">
                    <a:lumMod val="25000"/>
                  </a:schemeClr>
                </a:solidFill>
                <a:latin typeface="ACADEMY ENGRAVED LET PLAIN:1.0" panose="02000000000000000000" pitchFamily="2" charset="0"/>
              </a:rPr>
              <a:t>Get-request to the SpaceX API to collect data</a:t>
            </a:r>
          </a:p>
          <a:p>
            <a:pPr marL="342900" indent="-342900" algn="ctr">
              <a:buFont typeface="Wingdings" pitchFamily="2" charset="2"/>
              <a:buChar char="ü"/>
            </a:pPr>
            <a:r>
              <a:rPr lang="en-US" sz="2400" dirty="0">
                <a:solidFill>
                  <a:schemeClr val="accent3">
                    <a:lumMod val="25000"/>
                  </a:schemeClr>
                </a:solidFill>
                <a:latin typeface="ACADEMY ENGRAVED LET PLAIN:1.0" panose="02000000000000000000" pitchFamily="2" charset="0"/>
              </a:rPr>
              <a:t>Cleaning the requested data and doing some basic data wrangling and formatting.</a:t>
            </a:r>
          </a:p>
          <a:p>
            <a:pPr marL="342900" indent="-342900" algn="ctr">
              <a:buFont typeface="Wingdings" pitchFamily="2" charset="2"/>
              <a:buChar char="ü"/>
            </a:pPr>
            <a:endParaRPr lang="en-MA" sz="2400" dirty="0">
              <a:latin typeface="ACADEMY ENGRAVED LET PLAIN:1.0" panose="02000000000000000000" pitchFamily="2" charset="0"/>
            </a:endParaRPr>
          </a:p>
        </p:txBody>
      </p:sp>
      <p:sp>
        <p:nvSpPr>
          <p:cNvPr id="10" name="TextBox 9">
            <a:extLst>
              <a:ext uri="{FF2B5EF4-FFF2-40B4-BE49-F238E27FC236}">
                <a16:creationId xmlns:a16="http://schemas.microsoft.com/office/drawing/2014/main" id="{45C18DBC-D52B-C167-49DE-551F63993146}"/>
              </a:ext>
            </a:extLst>
          </p:cNvPr>
          <p:cNvSpPr txBox="1"/>
          <p:nvPr/>
        </p:nvSpPr>
        <p:spPr>
          <a:xfrm>
            <a:off x="6387664" y="3889718"/>
            <a:ext cx="4445875" cy="2487861"/>
          </a:xfrm>
          <a:prstGeom prst="rect">
            <a:avLst/>
          </a:prstGeom>
          <a:noFill/>
        </p:spPr>
        <p:txBody>
          <a:bodyPr wrap="square" rtlCol="0">
            <a:spAutoFit/>
          </a:bodyPr>
          <a:lstStyle/>
          <a:p>
            <a:pPr marL="342900" indent="-342900">
              <a:lnSpc>
                <a:spcPct val="100000"/>
              </a:lnSpc>
              <a:spcBef>
                <a:spcPts val="1400"/>
              </a:spcBef>
              <a:buFont typeface="Wingdings" pitchFamily="2" charset="2"/>
              <a:buChar char="ü"/>
            </a:pPr>
            <a:r>
              <a:rPr lang="en-US" sz="2400" dirty="0">
                <a:solidFill>
                  <a:schemeClr val="accent3">
                    <a:lumMod val="25000"/>
                  </a:schemeClr>
                </a:solidFill>
                <a:latin typeface="ACADEMY ENGRAVED LET PLAIN:1.0" panose="02000000000000000000" pitchFamily="2" charset="0"/>
              </a:rPr>
              <a:t>Web scraping to Wikipedia Falcon 9 launch records with </a:t>
            </a:r>
            <a:r>
              <a:rPr lang="en-US" sz="2400" dirty="0" err="1">
                <a:solidFill>
                  <a:schemeClr val="accent3">
                    <a:lumMod val="25000"/>
                  </a:schemeClr>
                </a:solidFill>
                <a:latin typeface="ACADEMY ENGRAVED LET PLAIN:1.0" panose="02000000000000000000" pitchFamily="2" charset="0"/>
              </a:rPr>
              <a:t>BeautifulSoup</a:t>
            </a:r>
            <a:r>
              <a:rPr lang="en-US" sz="2400" dirty="0">
                <a:solidFill>
                  <a:schemeClr val="accent3">
                    <a:lumMod val="25000"/>
                  </a:schemeClr>
                </a:solidFill>
                <a:latin typeface="ACADEMY ENGRAVED LET PLAIN:1.0" panose="02000000000000000000" pitchFamily="2" charset="0"/>
              </a:rPr>
              <a:t> </a:t>
            </a:r>
          </a:p>
          <a:p>
            <a:pPr marL="342900" indent="-342900">
              <a:lnSpc>
                <a:spcPct val="100000"/>
              </a:lnSpc>
              <a:spcBef>
                <a:spcPts val="1400"/>
              </a:spcBef>
              <a:buFont typeface="Wingdings" pitchFamily="2" charset="2"/>
              <a:buChar char="ü"/>
            </a:pPr>
            <a:r>
              <a:rPr lang="en-US" sz="2400" dirty="0">
                <a:solidFill>
                  <a:schemeClr val="accent3">
                    <a:lumMod val="25000"/>
                  </a:schemeClr>
                </a:solidFill>
                <a:latin typeface="ACADEMY ENGRAVED LET PLAIN:1.0" panose="02000000000000000000" pitchFamily="2" charset="0"/>
              </a:rPr>
              <a:t>Parsing the table and converting it into a pandas </a:t>
            </a:r>
            <a:r>
              <a:rPr lang="en-US" sz="2400" dirty="0" err="1">
                <a:solidFill>
                  <a:schemeClr val="accent3">
                    <a:lumMod val="25000"/>
                  </a:schemeClr>
                </a:solidFill>
                <a:latin typeface="ACADEMY ENGRAVED LET PLAIN:1.0" panose="02000000000000000000" pitchFamily="2" charset="0"/>
              </a:rPr>
              <a:t>DataFrame</a:t>
            </a:r>
            <a:r>
              <a:rPr lang="en-US" sz="2400" dirty="0">
                <a:solidFill>
                  <a:schemeClr val="accent3">
                    <a:lumMod val="25000"/>
                  </a:schemeClr>
                </a:solidFill>
                <a:latin typeface="ACADEMY ENGRAVED LET PLAIN:1.0" panose="02000000000000000000" pitchFamily="2" charset="0"/>
              </a:rPr>
              <a:t>.</a:t>
            </a:r>
          </a:p>
        </p:txBody>
      </p:sp>
      <p:cxnSp>
        <p:nvCxnSpPr>
          <p:cNvPr id="13" name="Straight Connector 12">
            <a:extLst>
              <a:ext uri="{FF2B5EF4-FFF2-40B4-BE49-F238E27FC236}">
                <a16:creationId xmlns:a16="http://schemas.microsoft.com/office/drawing/2014/main" id="{B3BA3EC3-0318-E6EE-3978-E5CE98D778C1}"/>
              </a:ext>
            </a:extLst>
          </p:cNvPr>
          <p:cNvCxnSpPr/>
          <p:nvPr/>
        </p:nvCxnSpPr>
        <p:spPr>
          <a:xfrm>
            <a:off x="6022428" y="3476796"/>
            <a:ext cx="0" cy="2880000"/>
          </a:xfrm>
          <a:prstGeom prst="line">
            <a:avLst/>
          </a:prstGeom>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35634" y="3940565"/>
            <a:ext cx="5430160" cy="2415785"/>
          </a:xfrm>
          <a:prstGeom prst="rect">
            <a:avLst/>
          </a:prstGeom>
        </p:spPr>
        <p:txBody>
          <a:bodyPr/>
          <a:lstStyle/>
          <a:p>
            <a:pPr>
              <a:buFont typeface="Wingdings" pitchFamily="2" charset="2"/>
              <a:buChar char="ü"/>
            </a:pPr>
            <a:r>
              <a:rPr lang="en-US" sz="2200" b="1" dirty="0">
                <a:solidFill>
                  <a:schemeClr val="accent3">
                    <a:lumMod val="25000"/>
                  </a:schemeClr>
                </a:solidFill>
                <a:latin typeface="ACADEMY ENGRAVED LET PLAIN:1.0" panose="02000000000000000000" pitchFamily="2" charset="0"/>
              </a:rPr>
              <a:t>Performing EDA and determined the training labels.</a:t>
            </a:r>
          </a:p>
          <a:p>
            <a:pPr>
              <a:buFont typeface="Wingdings" pitchFamily="2" charset="2"/>
              <a:buChar char="ü"/>
            </a:pPr>
            <a:r>
              <a:rPr lang="en-US" sz="2200" b="1" dirty="0">
                <a:solidFill>
                  <a:schemeClr val="accent3">
                    <a:lumMod val="25000"/>
                  </a:schemeClr>
                </a:solidFill>
                <a:latin typeface="ACADEMY ENGRAVED LET PLAIN:1.0" panose="02000000000000000000" pitchFamily="2" charset="0"/>
              </a:rPr>
              <a:t>Calculating number of launches at each site, and the number and occurrence of each orbits</a:t>
            </a:r>
            <a:endParaRPr lang="en-US" b="1" dirty="0">
              <a:latin typeface="ACADEMY ENGRAVED LET PLAIN:1.0" panose="02000000000000000000" pitchFamily="2" charset="0"/>
            </a:endParaRPr>
          </a:p>
          <a:p>
            <a:pPr>
              <a:buFont typeface="Wingdings" pitchFamily="2" charset="2"/>
              <a:buChar char="ü"/>
            </a:pPr>
            <a:endParaRPr lang="en-US" b="1" dirty="0">
              <a:latin typeface="ACADEMY ENGRAVED LET PLAIN:1.0" panose="02000000000000000000" pitchFamily="2" charset="0"/>
            </a:endParaRPr>
          </a:p>
          <a:p>
            <a:pPr>
              <a:buFont typeface="Wingdings" pitchFamily="2" charset="2"/>
              <a:buChar char="ü"/>
            </a:pPr>
            <a:endParaRPr lang="en-US" b="1" dirty="0">
              <a:latin typeface="ACADEMY ENGRAVED LET PLAIN:1.0" panose="02000000000000000000" pitchFamily="2" charset="0"/>
            </a:endParaRP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
        <p:nvSpPr>
          <p:cNvPr id="2" name="Title 1">
            <a:extLst>
              <a:ext uri="{FF2B5EF4-FFF2-40B4-BE49-F238E27FC236}">
                <a16:creationId xmlns:a16="http://schemas.microsoft.com/office/drawing/2014/main" id="{A6B9A2BE-1C45-40EF-F437-4CA96D581287}"/>
              </a:ext>
            </a:extLst>
          </p:cNvPr>
          <p:cNvSpPr txBox="1">
            <a:spLocks/>
          </p:cNvSpPr>
          <p:nvPr/>
        </p:nvSpPr>
        <p:spPr>
          <a:xfrm>
            <a:off x="196757" y="46099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Data Wrangling</a:t>
            </a:r>
          </a:p>
        </p:txBody>
      </p:sp>
      <p:pic>
        <p:nvPicPr>
          <p:cNvPr id="7" name="Picture 6">
            <a:extLst>
              <a:ext uri="{FF2B5EF4-FFF2-40B4-BE49-F238E27FC236}">
                <a16:creationId xmlns:a16="http://schemas.microsoft.com/office/drawing/2014/main" id="{55EDAE60-475F-3164-3A32-29F60E45D3D0}"/>
              </a:ext>
            </a:extLst>
          </p:cNvPr>
          <p:cNvPicPr>
            <a:picLocks noChangeAspect="1"/>
          </p:cNvPicPr>
          <p:nvPr/>
        </p:nvPicPr>
        <p:blipFill>
          <a:blip r:embed="rId2"/>
          <a:stretch>
            <a:fillRect/>
          </a:stretch>
        </p:blipFill>
        <p:spPr>
          <a:xfrm>
            <a:off x="626206" y="2126388"/>
            <a:ext cx="5831055" cy="39981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HeroicExtremeRightFacing"/>
            <a:lightRig rig="threePt" dir="t"/>
          </a:scene3d>
          <a:sp3d contourW="6350" prstMaterial="matte">
            <a:bevelT w="101600" h="101600"/>
            <a:contourClr>
              <a:srgbClr val="969696"/>
            </a:contourClr>
          </a:sp3d>
        </p:spPr>
      </p:pic>
      <p:pic>
        <p:nvPicPr>
          <p:cNvPr id="12" name="Picture 11">
            <a:extLst>
              <a:ext uri="{FF2B5EF4-FFF2-40B4-BE49-F238E27FC236}">
                <a16:creationId xmlns:a16="http://schemas.microsoft.com/office/drawing/2014/main" id="{D2669B69-49ED-406B-D131-9427A2B0C5C8}"/>
              </a:ext>
            </a:extLst>
          </p:cNvPr>
          <p:cNvPicPr>
            <a:picLocks noChangeAspect="1"/>
          </p:cNvPicPr>
          <p:nvPr/>
        </p:nvPicPr>
        <p:blipFill>
          <a:blip r:embed="rId3"/>
          <a:stretch>
            <a:fillRect/>
          </a:stretch>
        </p:blipFill>
        <p:spPr>
          <a:xfrm>
            <a:off x="6080772" y="241068"/>
            <a:ext cx="5773119" cy="26543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987552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3844" y="1379057"/>
            <a:ext cx="4987333" cy="1636380"/>
          </a:xfrm>
          <a:prstGeom prst="rect">
            <a:avLst/>
          </a:prstGeom>
        </p:spPr>
        <p:txBody>
          <a:bodyPr lIns="91440" tIns="45720" rIns="91440" bIns="45720" anchor="t">
            <a:noAutofit/>
          </a:bodyPr>
          <a:lstStyle/>
          <a:p>
            <a:pPr>
              <a:lnSpc>
                <a:spcPct val="100000"/>
              </a:lnSpc>
              <a:spcBef>
                <a:spcPts val="1400"/>
              </a:spcBef>
              <a:buFont typeface="Wingdings" pitchFamily="2" charset="2"/>
              <a:buChar char="ü"/>
            </a:pPr>
            <a:r>
              <a:rPr lang="en-US" sz="2400" b="1" dirty="0">
                <a:solidFill>
                  <a:schemeClr val="accent3">
                    <a:lumMod val="25000"/>
                  </a:schemeClr>
                </a:solidFill>
                <a:latin typeface="ACADEMY ENGRAVED LET PLAIN:1.0" panose="02000000000000000000" pitchFamily="2" charset="0"/>
              </a:rPr>
              <a:t>Highlighting the relationship between flight number and launch Site, payload and launch site, success rate of each orbit type, flight number and orbit type, the launch success yearly trend. </a:t>
            </a:r>
          </a:p>
          <a:p>
            <a:pPr>
              <a:buFont typeface="Wingdings" pitchFamily="2" charset="2"/>
              <a:buChar char="ü"/>
            </a:pPr>
            <a:endParaRPr lang="en-US" sz="2400" b="1" dirty="0">
              <a:latin typeface="ACADEMY ENGRAVED LET PLAIN:1.0" panose="02000000000000000000" pitchFamily="2" charset="0"/>
            </a:endParaRP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4"/>
            <a:ext cx="5189611" cy="3118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2" name="Title 1">
            <a:extLst>
              <a:ext uri="{FF2B5EF4-FFF2-40B4-BE49-F238E27FC236}">
                <a16:creationId xmlns:a16="http://schemas.microsoft.com/office/drawing/2014/main" id="{E8C0F0F4-3247-C7BB-B9E0-11678321BC87}"/>
              </a:ext>
            </a:extLst>
          </p:cNvPr>
          <p:cNvSpPr txBox="1">
            <a:spLocks/>
          </p:cNvSpPr>
          <p:nvPr/>
        </p:nvSpPr>
        <p:spPr>
          <a:xfrm>
            <a:off x="301861" y="33718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EDA with Data </a:t>
            </a:r>
            <a:r>
              <a:rPr lang="en-US" sz="5400" b="1" dirty="0" err="1">
                <a:solidFill>
                  <a:srgbClr val="FF0000"/>
                </a:solidFill>
                <a:latin typeface="ACADEMY ENGRAVED LET PLAIN:1.0" panose="02000000000000000000" pitchFamily="2" charset="0"/>
                <a:ea typeface="Ayuthaya" pitchFamily="2" charset="-34"/>
                <a:cs typeface="Ayuthaya" pitchFamily="2" charset="-34"/>
              </a:rPr>
              <a:t>Vizualization</a:t>
            </a:r>
            <a:endParaRPr lang="en-US" sz="5400" b="1" dirty="0">
              <a:solidFill>
                <a:srgbClr val="FF0000"/>
              </a:solidFill>
              <a:latin typeface="ACADEMY ENGRAVED LET PLAIN:1.0" panose="02000000000000000000" pitchFamily="2" charset="0"/>
              <a:ea typeface="Ayuthaya" pitchFamily="2" charset="-34"/>
              <a:cs typeface="Ayuthaya" pitchFamily="2" charset="-34"/>
            </a:endParaRPr>
          </a:p>
        </p:txBody>
      </p:sp>
      <p:pic>
        <p:nvPicPr>
          <p:cNvPr id="8" name="Picture 7">
            <a:extLst>
              <a:ext uri="{FF2B5EF4-FFF2-40B4-BE49-F238E27FC236}">
                <a16:creationId xmlns:a16="http://schemas.microsoft.com/office/drawing/2014/main" id="{C5A85690-AE3E-7FA0-94BD-C95ED48C5486}"/>
              </a:ext>
            </a:extLst>
          </p:cNvPr>
          <p:cNvPicPr>
            <a:picLocks noChangeAspect="1"/>
          </p:cNvPicPr>
          <p:nvPr/>
        </p:nvPicPr>
        <p:blipFill>
          <a:blip r:embed="rId2"/>
          <a:stretch>
            <a:fillRect/>
          </a:stretch>
        </p:blipFill>
        <p:spPr>
          <a:xfrm>
            <a:off x="7946197" y="4018477"/>
            <a:ext cx="4100989" cy="2410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E7A57AD2-040D-C7A2-8B2B-631F8648EBE1}"/>
              </a:ext>
            </a:extLst>
          </p:cNvPr>
          <p:cNvPicPr>
            <a:picLocks noChangeAspect="1"/>
          </p:cNvPicPr>
          <p:nvPr/>
        </p:nvPicPr>
        <p:blipFill>
          <a:blip r:embed="rId3"/>
          <a:stretch>
            <a:fillRect/>
          </a:stretch>
        </p:blipFill>
        <p:spPr>
          <a:xfrm>
            <a:off x="7933369" y="960685"/>
            <a:ext cx="4100990" cy="2716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B4E8FC4-698B-1275-5F8A-43F0307C41E3}"/>
              </a:ext>
            </a:extLst>
          </p:cNvPr>
          <p:cNvPicPr>
            <a:picLocks noChangeAspect="1"/>
          </p:cNvPicPr>
          <p:nvPr/>
        </p:nvPicPr>
        <p:blipFill>
          <a:blip r:embed="rId4"/>
          <a:stretch>
            <a:fillRect/>
          </a:stretch>
        </p:blipFill>
        <p:spPr>
          <a:xfrm>
            <a:off x="144814" y="4090155"/>
            <a:ext cx="7539942" cy="2544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997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583" y="1258036"/>
            <a:ext cx="9745589" cy="4680309"/>
          </a:xfrm>
          <a:prstGeom prst="rect">
            <a:avLst/>
          </a:prstGeom>
        </p:spPr>
        <p:txBody>
          <a:bodyPr lIns="91440" tIns="45720" rIns="91440" bIns="45720" anchor="t">
            <a:noAutofit/>
          </a:bodyPr>
          <a:lstStyle/>
          <a:p>
            <a:pPr>
              <a:lnSpc>
                <a:spcPct val="100000"/>
              </a:lnSpc>
              <a:spcBef>
                <a:spcPts val="1400"/>
              </a:spcBef>
              <a:buFont typeface="Wingdings" pitchFamily="2" charset="2"/>
              <a:buChar char="ü"/>
            </a:pPr>
            <a:endParaRPr lang="en-US" sz="2400" dirty="0">
              <a:solidFill>
                <a:schemeClr val="accent3">
                  <a:lumMod val="25000"/>
                </a:schemeClr>
              </a:solidFill>
              <a:latin typeface="Abadi"/>
            </a:endParaRPr>
          </a:p>
          <a:p>
            <a:pPr>
              <a:lnSpc>
                <a:spcPct val="100000"/>
              </a:lnSpc>
              <a:spcBef>
                <a:spcPts val="1400"/>
              </a:spcBef>
              <a:buFont typeface="Wingdings" pitchFamily="2" charset="2"/>
              <a:buChar char="ü"/>
            </a:pPr>
            <a:r>
              <a:rPr lang="en-US" b="1" dirty="0">
                <a:solidFill>
                  <a:schemeClr val="accent3">
                    <a:lumMod val="25000"/>
                  </a:schemeClr>
                </a:solidFill>
                <a:latin typeface="Colonna MT" pitchFamily="82" charset="77"/>
              </a:rPr>
              <a:t>Some Queries</a:t>
            </a:r>
          </a:p>
          <a:p>
            <a:pPr lvl="1">
              <a:lnSpc>
                <a:spcPct val="100000"/>
              </a:lnSpc>
              <a:spcBef>
                <a:spcPts val="1400"/>
              </a:spcBef>
              <a:buFont typeface="Wingdings" pitchFamily="2" charset="2"/>
              <a:buChar char="ü"/>
            </a:pPr>
            <a:r>
              <a:rPr lang="en-US" b="1" dirty="0">
                <a:solidFill>
                  <a:schemeClr val="bg2">
                    <a:lumMod val="50000"/>
                  </a:schemeClr>
                </a:solidFill>
                <a:latin typeface="ACADEMY ENGRAVED LET PLAIN:1.0" panose="02000000000000000000" pitchFamily="2" charset="0"/>
              </a:rPr>
              <a:t>The names of unique launch sites in the space mission.</a:t>
            </a:r>
          </a:p>
          <a:p>
            <a:pPr lvl="1">
              <a:lnSpc>
                <a:spcPct val="100000"/>
              </a:lnSpc>
              <a:spcBef>
                <a:spcPts val="1400"/>
              </a:spcBef>
              <a:buFont typeface="Wingdings" pitchFamily="2" charset="2"/>
              <a:buChar char="ü"/>
            </a:pPr>
            <a:r>
              <a:rPr lang="en-US" b="1" dirty="0">
                <a:solidFill>
                  <a:schemeClr val="bg2">
                    <a:lumMod val="50000"/>
                  </a:schemeClr>
                </a:solidFill>
                <a:latin typeface="ACADEMY ENGRAVED LET PLAIN:1.0" panose="02000000000000000000" pitchFamily="2" charset="0"/>
              </a:rPr>
              <a:t>The total payload mass carried by boosters launched by NASA (CRS)</a:t>
            </a:r>
          </a:p>
          <a:p>
            <a:pPr lvl="1">
              <a:lnSpc>
                <a:spcPct val="100000"/>
              </a:lnSpc>
              <a:spcBef>
                <a:spcPts val="1400"/>
              </a:spcBef>
              <a:buFont typeface="Wingdings" pitchFamily="2" charset="2"/>
              <a:buChar char="ü"/>
            </a:pPr>
            <a:r>
              <a:rPr lang="en-US" b="1" dirty="0">
                <a:solidFill>
                  <a:schemeClr val="bg2">
                    <a:lumMod val="50000"/>
                  </a:schemeClr>
                </a:solidFill>
                <a:latin typeface="ACADEMY ENGRAVED LET PLAIN:1.0" panose="02000000000000000000" pitchFamily="2" charset="0"/>
              </a:rPr>
              <a:t>The average payload mass carried by booster version F9 v1.1</a:t>
            </a:r>
          </a:p>
          <a:p>
            <a:pPr lvl="1">
              <a:lnSpc>
                <a:spcPct val="100000"/>
              </a:lnSpc>
              <a:spcBef>
                <a:spcPts val="1400"/>
              </a:spcBef>
              <a:buFont typeface="Wingdings" pitchFamily="2" charset="2"/>
              <a:buChar char="ü"/>
            </a:pPr>
            <a:r>
              <a:rPr lang="en-US" b="1" dirty="0">
                <a:solidFill>
                  <a:schemeClr val="bg2">
                    <a:lumMod val="50000"/>
                  </a:schemeClr>
                </a:solidFill>
                <a:latin typeface="ACADEMY ENGRAVED LET PLAIN:1.0" panose="02000000000000000000" pitchFamily="2" charset="0"/>
              </a:rPr>
              <a:t>The total number of successful and failure mission outcomes</a:t>
            </a:r>
          </a:p>
          <a:p>
            <a:pPr lvl="1">
              <a:lnSpc>
                <a:spcPct val="100000"/>
              </a:lnSpc>
              <a:spcBef>
                <a:spcPts val="1400"/>
              </a:spcBef>
              <a:buFont typeface="Wingdings" pitchFamily="2" charset="2"/>
              <a:buChar char="ü"/>
            </a:pPr>
            <a:r>
              <a:rPr lang="en-US" b="1" dirty="0">
                <a:solidFill>
                  <a:schemeClr val="bg2">
                    <a:lumMod val="50000"/>
                  </a:schemeClr>
                </a:solidFill>
                <a:latin typeface="ACADEMY ENGRAVED LET PLAIN:1.0" panose="02000000000000000000" pitchFamily="2" charset="0"/>
              </a:rPr>
              <a:t>The failed landing outcomes in drone ship, their booster version and launch site names</a:t>
            </a:r>
            <a:r>
              <a:rPr lang="en-US" dirty="0">
                <a:solidFill>
                  <a:schemeClr val="bg2">
                    <a:lumMod val="50000"/>
                  </a:schemeClr>
                </a:solidFill>
                <a:latin typeface="ACADEMY ENGRAVED LET PLAIN:1.0" panose="02000000000000000000" pitchFamily="2" charset="0"/>
              </a:rPr>
              <a:t>.</a:t>
            </a:r>
            <a:endParaRPr lang="en-US" dirty="0">
              <a:solidFill>
                <a:schemeClr val="accent3">
                  <a:lumMod val="25000"/>
                </a:schemeClr>
              </a:solidFill>
              <a:latin typeface="Abadi"/>
            </a:endParaRPr>
          </a:p>
          <a:p>
            <a:pPr>
              <a:buFont typeface="Wingdings" pitchFamily="2" charset="2"/>
              <a:buChar char="ü"/>
            </a:pPr>
            <a:endParaRPr lang="en-US" sz="2400" dirty="0"/>
          </a:p>
          <a:p>
            <a:pPr>
              <a:buFont typeface="Wingdings" pitchFamily="2" charset="2"/>
              <a:buChar char="ü"/>
            </a:pPr>
            <a:endParaRPr lang="en-US" sz="2400" dirty="0"/>
          </a:p>
          <a:p>
            <a:pPr>
              <a:buFont typeface="Wingdings" pitchFamily="2" charset="2"/>
              <a:buChar char="ü"/>
            </a:pPr>
            <a:endParaRPr lang="en-US" sz="2400" dirty="0"/>
          </a:p>
        </p:txBody>
      </p:sp>
      <p:sp>
        <p:nvSpPr>
          <p:cNvPr id="2" name="Title 1">
            <a:extLst>
              <a:ext uri="{FF2B5EF4-FFF2-40B4-BE49-F238E27FC236}">
                <a16:creationId xmlns:a16="http://schemas.microsoft.com/office/drawing/2014/main" id="{3C0626EF-B2C8-18A9-23B4-CA8C27A27F35}"/>
              </a:ext>
            </a:extLst>
          </p:cNvPr>
          <p:cNvSpPr txBox="1">
            <a:spLocks/>
          </p:cNvSpPr>
          <p:nvPr/>
        </p:nvSpPr>
        <p:spPr>
          <a:xfrm>
            <a:off x="249310" y="47268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b="1" dirty="0">
                <a:solidFill>
                  <a:srgbClr val="FF0000"/>
                </a:solidFill>
                <a:latin typeface="ACADEMY ENGRAVED LET PLAIN:1.0" panose="02000000000000000000" pitchFamily="2" charset="0"/>
                <a:ea typeface="Ayuthaya" pitchFamily="2" charset="-34"/>
                <a:cs typeface="Ayuthaya" pitchFamily="2" charset="-34"/>
              </a:rPr>
              <a:t>EDA with SQL</a:t>
            </a:r>
          </a:p>
        </p:txBody>
      </p:sp>
    </p:spTree>
    <p:extLst>
      <p:ext uri="{BB962C8B-B14F-4D97-AF65-F5344CB8AC3E}">
        <p14:creationId xmlns:p14="http://schemas.microsoft.com/office/powerpoint/2010/main" val="1578726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1055</Words>
  <Application>Microsoft Macintosh PowerPoint</Application>
  <PresentationFormat>Widescreen</PresentationFormat>
  <Paragraphs>166</Paragraphs>
  <Slides>40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Abadi</vt:lpstr>
      <vt:lpstr>ACADEMY ENGRAVED LET PLAIN:1.0</vt:lpstr>
      <vt:lpstr>Arial</vt:lpstr>
      <vt:lpstr>Calibri</vt:lpstr>
      <vt:lpstr>Calibri Light</vt:lpstr>
      <vt:lpstr>Chalkboard SE</vt:lpstr>
      <vt:lpstr>Colonna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cp:revision>
  <dcterms:created xsi:type="dcterms:W3CDTF">2023-08-23T12:01:26Z</dcterms:created>
  <dcterms:modified xsi:type="dcterms:W3CDTF">2023-08-23T17:45:38Z</dcterms:modified>
</cp:coreProperties>
</file>